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handoutMasterIdLst>
    <p:handoutMasterId r:id="rId33"/>
  </p:handoutMasterIdLst>
  <p:sldIdLst>
    <p:sldId id="259" r:id="rId3"/>
    <p:sldId id="296" r:id="rId4"/>
    <p:sldId id="298" r:id="rId5"/>
    <p:sldId id="260" r:id="rId6"/>
    <p:sldId id="301" r:id="rId7"/>
    <p:sldId id="302" r:id="rId8"/>
    <p:sldId id="300" r:id="rId9"/>
    <p:sldId id="303" r:id="rId10"/>
    <p:sldId id="261" r:id="rId11"/>
    <p:sldId id="262" r:id="rId12"/>
    <p:sldId id="278" r:id="rId13"/>
    <p:sldId id="263" r:id="rId14"/>
    <p:sldId id="264" r:id="rId15"/>
    <p:sldId id="267" r:id="rId16"/>
    <p:sldId id="269" r:id="rId17"/>
    <p:sldId id="270" r:id="rId18"/>
    <p:sldId id="272" r:id="rId19"/>
    <p:sldId id="273" r:id="rId20"/>
    <p:sldId id="274" r:id="rId21"/>
    <p:sldId id="276" r:id="rId22"/>
    <p:sldId id="277" r:id="rId23"/>
    <p:sldId id="305" r:id="rId24"/>
    <p:sldId id="306" r:id="rId25"/>
    <p:sldId id="280" r:id="rId26"/>
    <p:sldId id="282" r:id="rId27"/>
    <p:sldId id="283" r:id="rId28"/>
    <p:sldId id="286" r:id="rId29"/>
    <p:sldId id="291" r:id="rId30"/>
    <p:sldId id="293" r:id="rId31"/>
    <p:sldId id="307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0" autoAdjust="0"/>
  </p:normalViewPr>
  <p:slideViewPr>
    <p:cSldViewPr>
      <p:cViewPr varScale="1">
        <p:scale>
          <a:sx n="85" d="100"/>
          <a:sy n="85" d="100"/>
        </p:scale>
        <p:origin x="-1258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77AD14B-6CD8-4F27-8B39-60C99A047165}" type="datetimeFigureOut">
              <a:rPr lang="en-CA"/>
              <a:pPr>
                <a:defRPr/>
              </a:pPr>
              <a:t>2014-01-31</a:t>
            </a:fld>
            <a:endParaRPr lang="en-CA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8863D0B-929B-4A4E-94DE-B97525D4547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6454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2192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Cliquez pour myyyyyodifier le style du titre du masque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25460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782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77050" y="228600"/>
            <a:ext cx="2038350" cy="58975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62000" y="228600"/>
            <a:ext cx="5962650" cy="58975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3724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58EAB-5F1F-4967-92D4-96F5A0FC4B9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094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817C9-3247-4957-AF79-FB8A617658C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9631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7CA21-21A0-402B-AEA3-6C5E724B03B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94302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CF92E-DBBE-4294-8D01-3AB180F7B24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4270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7A52A-32DB-4AB1-8BBA-476AC34A353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36702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6ED1E-EDD6-4874-8375-37AA024947F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341884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CC17B-3210-438F-AFFC-AF4CD8F05AF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24340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92C4F-B38D-455E-928B-08AD131F3BA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492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13261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61F5E-B83B-40C5-9B20-26E033F90F0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93204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304CA-D078-4B4C-9858-984CCC02544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939582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7E423-7B93-4337-91F5-68F6A6A3CE9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36864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134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178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219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99631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169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2052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90562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228600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essai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00200"/>
            <a:ext cx="7924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Que dire</a:t>
            </a:r>
          </a:p>
          <a:p>
            <a:pPr lvl="0"/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en-US" smtClean="0"/>
              <a:t>Cliquez pour modifier le style du titre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en-US" smtClean="0"/>
              <a:t>Cliquez pour modifier les styles du texte du masque</a:t>
            </a:r>
          </a:p>
          <a:p>
            <a:pPr lvl="1"/>
            <a:r>
              <a:rPr lang="fr-CA" altLang="en-US" smtClean="0"/>
              <a:t>Deuxième niveau</a:t>
            </a:r>
          </a:p>
          <a:p>
            <a:pPr lvl="2"/>
            <a:r>
              <a:rPr lang="fr-CA" altLang="en-US" smtClean="0"/>
              <a:t>Troisième niveau</a:t>
            </a:r>
          </a:p>
          <a:p>
            <a:pPr lvl="3"/>
            <a:r>
              <a:rPr lang="fr-CA" altLang="en-US" smtClean="0"/>
              <a:t>Quatrième niveau</a:t>
            </a:r>
          </a:p>
          <a:p>
            <a:pPr lvl="4"/>
            <a:r>
              <a:rPr lang="fr-CA" altLang="en-US" smtClean="0"/>
              <a:t>Cinquième niveau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5B73ECB-EF0E-43B9-949B-FF48A621CF8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ctrTitle"/>
          </p:nvPr>
        </p:nvSpPr>
        <p:spPr>
          <a:xfrm>
            <a:off x="2643188" y="285750"/>
            <a:ext cx="3833812" cy="4071938"/>
          </a:xfrm>
        </p:spPr>
        <p:txBody>
          <a:bodyPr/>
          <a:lstStyle/>
          <a:p>
            <a:r>
              <a:rPr lang="en-CA" altLang="en-US" sz="4000" b="1" smtClean="0"/>
              <a:t>Thinking and Acting Like an Intrapreneur</a:t>
            </a:r>
            <a:br>
              <a:rPr lang="en-CA" altLang="en-US" sz="4000" b="1" smtClean="0"/>
            </a:br>
            <a:r>
              <a:rPr lang="en-CA" altLang="en-US" sz="4000" b="1" smtClean="0"/>
              <a:t/>
            </a:r>
            <a:br>
              <a:rPr lang="en-CA" altLang="en-US" sz="4000" b="1" smtClean="0"/>
            </a:br>
            <a:r>
              <a:rPr lang="en-CA" altLang="en-US" sz="2800" b="1" smtClean="0"/>
              <a:t>Dawson College</a:t>
            </a:r>
            <a:br>
              <a:rPr lang="en-CA" altLang="en-US" sz="2800" b="1" smtClean="0"/>
            </a:br>
            <a:r>
              <a:rPr lang="en-CA" altLang="en-US" sz="2800" b="1" smtClean="0"/>
              <a:t>February 6, 2014</a:t>
            </a:r>
          </a:p>
        </p:txBody>
      </p:sp>
      <p:sp>
        <p:nvSpPr>
          <p:cNvPr id="3075" name="Sous-titre 2"/>
          <p:cNvSpPr>
            <a:spLocks noGrp="1"/>
          </p:cNvSpPr>
          <p:nvPr>
            <p:ph type="subTitle" idx="1"/>
          </p:nvPr>
        </p:nvSpPr>
        <p:spPr>
          <a:xfrm>
            <a:off x="642938" y="4500563"/>
            <a:ext cx="8072437" cy="1852612"/>
          </a:xfrm>
        </p:spPr>
        <p:txBody>
          <a:bodyPr/>
          <a:lstStyle/>
          <a:p>
            <a:r>
              <a:rPr lang="en-CA" altLang="en-US" sz="2400" b="1" smtClean="0"/>
              <a:t>Louis Jacques Filion</a:t>
            </a:r>
          </a:p>
          <a:p>
            <a:r>
              <a:rPr lang="en-CA" altLang="en-US" sz="2400" b="1" smtClean="0"/>
              <a:t>Rogers-J.-A.-Bombardier Chair of Entrepreneurship</a:t>
            </a:r>
          </a:p>
          <a:p>
            <a:r>
              <a:rPr lang="en-CA" altLang="en-US" sz="2400" b="1" smtClean="0"/>
              <a:t>HEC Montreal</a:t>
            </a:r>
          </a:p>
          <a:p>
            <a:endParaRPr lang="fr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3600" b="1" smtClean="0"/>
              <a:t>Why behave and act like an intrapreneur?</a:t>
            </a:r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5257800"/>
          </a:xfrm>
        </p:spPr>
        <p:txBody>
          <a:bodyPr/>
          <a:lstStyle/>
          <a:p>
            <a:r>
              <a:rPr lang="en-CA" altLang="en-US" smtClean="0"/>
              <a:t>Different reasons</a:t>
            </a:r>
          </a:p>
          <a:p>
            <a:r>
              <a:rPr lang="en-CA" altLang="en-US" smtClean="0"/>
              <a:t>Need to advance or progress</a:t>
            </a:r>
          </a:p>
          <a:p>
            <a:r>
              <a:rPr lang="en-CA" altLang="en-US" smtClean="0"/>
              <a:t>Intrapreneurs are committed to what they do, like to go further, and are perfectionists</a:t>
            </a:r>
          </a:p>
          <a:p>
            <a:r>
              <a:rPr lang="en-CA" altLang="en-US" smtClean="0"/>
              <a:t>Intrapreneurs behave as though the business belongs to them</a:t>
            </a:r>
          </a:p>
          <a:p>
            <a:r>
              <a:rPr lang="en-CA" altLang="en-US" smtClean="0"/>
              <a:t>Intrapreneurs seek performance, both for themselves and for their organization</a:t>
            </a:r>
          </a:p>
          <a:p>
            <a:endParaRPr lang="en-CA" altLang="en-US" smtClean="0"/>
          </a:p>
          <a:p>
            <a:endParaRPr lang="en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CA" altLang="en-US" sz="3600" b="1" smtClean="0"/>
              <a:t>Intrapreneurs</a:t>
            </a:r>
            <a:br>
              <a:rPr lang="en-CA" altLang="en-US" sz="3600" b="1" smtClean="0"/>
            </a:br>
            <a:r>
              <a:rPr lang="en-CA" altLang="en-US" sz="3600" b="1" smtClean="0"/>
              <a:t>Creative and Action-oriented</a:t>
            </a:r>
            <a:r>
              <a:rPr lang="en-CA" altLang="en-US" sz="4000" b="1" smtClean="0"/>
              <a:t/>
            </a:r>
            <a:br>
              <a:rPr lang="en-CA" altLang="en-US" sz="4000" b="1" smtClean="0"/>
            </a:br>
            <a:endParaRPr lang="en-CA" altLang="en-US" sz="4000" b="1" smtClean="0"/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5257800"/>
          </a:xfrm>
        </p:spPr>
        <p:txBody>
          <a:bodyPr/>
          <a:lstStyle/>
          <a:p>
            <a:pPr>
              <a:buFontTx/>
              <a:buNone/>
            </a:pPr>
            <a:endParaRPr lang="fr-CA" altLang="en-US" smtClean="0"/>
          </a:p>
          <a:p>
            <a:endParaRPr lang="fr-CA" altLang="en-US" smtClean="0"/>
          </a:p>
          <a:p>
            <a:pPr algn="ctr">
              <a:buFontTx/>
              <a:buNone/>
            </a:pPr>
            <a:endParaRPr lang="fr-CA" altLang="en-US" sz="4400" b="1" smtClean="0"/>
          </a:p>
        </p:txBody>
      </p:sp>
      <p:sp>
        <p:nvSpPr>
          <p:cNvPr id="4" name="Organigramme : Préparation 3"/>
          <p:cNvSpPr/>
          <p:nvPr/>
        </p:nvSpPr>
        <p:spPr>
          <a:xfrm>
            <a:off x="533400" y="1600200"/>
            <a:ext cx="8382000" cy="5257800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fr-CA" sz="2800" b="1">
                <a:solidFill>
                  <a:schemeClr val="tx1"/>
                </a:solidFill>
                <a:latin typeface="Times New Roman" pitchFamily="84" charset="0"/>
                <a:cs typeface="Times New Roman" pitchFamily="84" charset="0"/>
              </a:rPr>
              <a:t>☻</a:t>
            </a:r>
            <a:r>
              <a:rPr lang="en-CA" sz="3200" b="1">
                <a:solidFill>
                  <a:schemeClr val="tx1"/>
                </a:solidFill>
                <a:latin typeface="Times New Roman" pitchFamily="84" charset="0"/>
                <a:cs typeface="Times New Roman" pitchFamily="84" charset="0"/>
              </a:rPr>
              <a:t>It’s not hard to understand the intra-preneurial profile.  Intra-preneurs are passionate about new ideas and want to learn.  Unlike managers, they become bored and are uncomfortable with repetitive tasks</a:t>
            </a:r>
            <a:r>
              <a:rPr lang="fr-CA" sz="3200" b="1">
                <a:solidFill>
                  <a:schemeClr val="tx1"/>
                </a:solidFill>
                <a:latin typeface="Times New Roman" pitchFamily="84" charset="0"/>
                <a:cs typeface="Times New Roman" pitchFamily="84" charset="0"/>
              </a:rPr>
              <a:t>.</a:t>
            </a:r>
            <a:endParaRPr lang="fr-CA" sz="3200" b="1">
              <a:solidFill>
                <a:schemeClr val="tx1"/>
              </a:solidFill>
            </a:endParaRPr>
          </a:p>
          <a:p>
            <a:pPr algn="just">
              <a:defRPr/>
            </a:pPr>
            <a:endParaRPr lang="fr-CA" sz="2800" b="1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fr-CA" sz="2800" b="1">
                <a:solidFill>
                  <a:schemeClr val="tx1"/>
                </a:solidFill>
              </a:rPr>
              <a:t>Serban Teodoresco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4000" b="1" smtClean="0"/>
              <a:t>How do intrapreneurs think?</a:t>
            </a:r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914400" y="1600200"/>
            <a:ext cx="8229600" cy="5257800"/>
          </a:xfrm>
        </p:spPr>
        <p:txBody>
          <a:bodyPr/>
          <a:lstStyle/>
          <a:p>
            <a:r>
              <a:rPr lang="fr-CA" altLang="en-US" smtClean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4191000" y="1905000"/>
            <a:ext cx="3657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2400" b="1">
                <a:solidFill>
                  <a:schemeClr val="tx1"/>
                </a:solidFill>
              </a:rPr>
              <a:t>Knowledge of the sector</a:t>
            </a:r>
          </a:p>
        </p:txBody>
      </p:sp>
      <p:sp>
        <p:nvSpPr>
          <p:cNvPr id="5" name="Ellipse 4"/>
          <p:cNvSpPr/>
          <p:nvPr/>
        </p:nvSpPr>
        <p:spPr>
          <a:xfrm>
            <a:off x="4038600" y="2895600"/>
            <a:ext cx="38100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2400" b="1">
                <a:solidFill>
                  <a:schemeClr val="tx1"/>
                </a:solidFill>
              </a:rPr>
              <a:t>Need</a:t>
            </a:r>
          </a:p>
          <a:p>
            <a:pPr algn="ctr">
              <a:defRPr/>
            </a:pPr>
            <a:r>
              <a:rPr lang="en-CA" sz="2400" b="1">
                <a:solidFill>
                  <a:schemeClr val="tx1"/>
                </a:solidFill>
              </a:rPr>
              <a:t>Opportunity</a:t>
            </a:r>
          </a:p>
        </p:txBody>
      </p:sp>
      <p:sp>
        <p:nvSpPr>
          <p:cNvPr id="7" name="Bulle ronde 6"/>
          <p:cNvSpPr/>
          <p:nvPr/>
        </p:nvSpPr>
        <p:spPr>
          <a:xfrm>
            <a:off x="3581400" y="3962400"/>
            <a:ext cx="5334000" cy="7620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2400" b="1">
                <a:solidFill>
                  <a:schemeClr val="tx1"/>
                </a:solidFill>
              </a:rPr>
              <a:t>Visionist conception</a:t>
            </a:r>
          </a:p>
          <a:p>
            <a:pPr algn="ctr">
              <a:defRPr/>
            </a:pPr>
            <a:r>
              <a:rPr lang="en-CA" sz="2400" b="1">
                <a:solidFill>
                  <a:schemeClr val="tx1"/>
                </a:solidFill>
              </a:rPr>
              <a:t>What should be</a:t>
            </a:r>
          </a:p>
        </p:txBody>
      </p:sp>
      <p:sp>
        <p:nvSpPr>
          <p:cNvPr id="8" name="Étiquette 7"/>
          <p:cNvSpPr/>
          <p:nvPr/>
        </p:nvSpPr>
        <p:spPr>
          <a:xfrm>
            <a:off x="4419600" y="5181600"/>
            <a:ext cx="3657600" cy="762000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2400" b="1">
                <a:solidFill>
                  <a:schemeClr val="tx1"/>
                </a:solidFill>
              </a:rPr>
              <a:t>Anticipated result</a:t>
            </a:r>
          </a:p>
        </p:txBody>
      </p:sp>
      <p:sp>
        <p:nvSpPr>
          <p:cNvPr id="9" name="Explosion 2 8"/>
          <p:cNvSpPr/>
          <p:nvPr/>
        </p:nvSpPr>
        <p:spPr>
          <a:xfrm>
            <a:off x="381000" y="1219200"/>
            <a:ext cx="3581400" cy="52578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Creativity stimulated by thinking about the user’s needs</a:t>
            </a:r>
          </a:p>
        </p:txBody>
      </p:sp>
      <p:cxnSp>
        <p:nvCxnSpPr>
          <p:cNvPr id="11" name="Connecteur droit 10"/>
          <p:cNvCxnSpPr>
            <a:stCxn id="4" idx="2"/>
            <a:endCxn id="4" idx="2"/>
          </p:cNvCxnSpPr>
          <p:nvPr/>
        </p:nvCxnSpPr>
        <p:spPr>
          <a:xfrm rot="5400000">
            <a:off x="6019800" y="2667000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5638800" y="2667000"/>
            <a:ext cx="76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èche vers le bas 15"/>
          <p:cNvSpPr/>
          <p:nvPr/>
        </p:nvSpPr>
        <p:spPr>
          <a:xfrm>
            <a:off x="5867400" y="2667000"/>
            <a:ext cx="762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17" name="Flèche vers le bas 16"/>
          <p:cNvSpPr/>
          <p:nvPr/>
        </p:nvSpPr>
        <p:spPr>
          <a:xfrm>
            <a:off x="5943600" y="3733800"/>
            <a:ext cx="46038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18" name="Flèche vers le bas 17"/>
          <p:cNvSpPr/>
          <p:nvPr/>
        </p:nvSpPr>
        <p:spPr>
          <a:xfrm>
            <a:off x="5943600" y="4724400"/>
            <a:ext cx="46038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0" name="Flèche droite 19"/>
          <p:cNvSpPr/>
          <p:nvPr/>
        </p:nvSpPr>
        <p:spPr>
          <a:xfrm>
            <a:off x="3200400" y="4267200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1" name="Flèche gauche 20"/>
          <p:cNvSpPr/>
          <p:nvPr/>
        </p:nvSpPr>
        <p:spPr>
          <a:xfrm rot="1080654">
            <a:off x="2876550" y="5102225"/>
            <a:ext cx="1508125" cy="2174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2" name="Flèche droite 21"/>
          <p:cNvSpPr/>
          <p:nvPr/>
        </p:nvSpPr>
        <p:spPr>
          <a:xfrm>
            <a:off x="2971800" y="2209800"/>
            <a:ext cx="1066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762000" y="0"/>
            <a:ext cx="8153400" cy="1143000"/>
          </a:xfrm>
        </p:spPr>
        <p:txBody>
          <a:bodyPr/>
          <a:lstStyle/>
          <a:p>
            <a:r>
              <a:rPr lang="en-CA" altLang="en-US" sz="4000" b="1" smtClean="0"/>
              <a:t>Five Precepts for Intrapreneurs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762000" y="1219200"/>
            <a:ext cx="8382000" cy="6096000"/>
          </a:xfrm>
        </p:spPr>
        <p:txBody>
          <a:bodyPr/>
          <a:lstStyle/>
          <a:p>
            <a:pPr>
              <a:buFontTx/>
              <a:buNone/>
            </a:pPr>
            <a:endParaRPr lang="fr-CA" altLang="en-US" smtClean="0"/>
          </a:p>
          <a:p>
            <a:pPr>
              <a:buFontTx/>
              <a:buNone/>
            </a:pPr>
            <a:r>
              <a:rPr lang="fr-CA" altLang="en-US" smtClean="0"/>
              <a:t>	</a:t>
            </a:r>
            <a:r>
              <a:rPr lang="fr-CA" altLang="en-US" smtClean="0">
                <a:sym typeface="Wingdings 2" pitchFamily="18" charset="2"/>
              </a:rPr>
              <a:t></a:t>
            </a:r>
            <a:r>
              <a:rPr lang="fr-CA" altLang="en-US" smtClean="0"/>
              <a:t> </a:t>
            </a:r>
            <a:r>
              <a:rPr lang="en-CA" altLang="en-US" smtClean="0"/>
              <a:t>Set goals that include precise targets</a:t>
            </a:r>
          </a:p>
          <a:p>
            <a:pPr>
              <a:buFontTx/>
              <a:buNone/>
            </a:pPr>
            <a:r>
              <a:rPr lang="en-CA" altLang="en-US" smtClean="0"/>
              <a:t>	</a:t>
            </a:r>
            <a:r>
              <a:rPr lang="en-CA" altLang="en-US" smtClean="0">
                <a:sym typeface="Wingdings 2" pitchFamily="18" charset="2"/>
              </a:rPr>
              <a:t></a:t>
            </a:r>
            <a:r>
              <a:rPr lang="en-CA" altLang="en-US" smtClean="0"/>
              <a:t> Decide how to go about achieving those goals (including scenarios)</a:t>
            </a:r>
          </a:p>
          <a:p>
            <a:pPr>
              <a:buFontTx/>
              <a:buNone/>
            </a:pPr>
            <a:r>
              <a:rPr lang="en-CA" altLang="en-US" smtClean="0"/>
              <a:t>	</a:t>
            </a:r>
            <a:r>
              <a:rPr lang="en-CA" altLang="en-US" smtClean="0">
                <a:sym typeface="Wingdings 2" pitchFamily="18" charset="2"/>
              </a:rPr>
              <a:t>	</a:t>
            </a:r>
            <a:r>
              <a:rPr lang="en-CA" altLang="en-US" smtClean="0"/>
              <a:t>Select the right time for action</a:t>
            </a:r>
          </a:p>
          <a:p>
            <a:pPr>
              <a:buFontTx/>
              <a:buNone/>
            </a:pPr>
            <a:r>
              <a:rPr lang="en-CA" altLang="en-US" smtClean="0"/>
              <a:t>	</a:t>
            </a:r>
            <a:r>
              <a:rPr lang="en-CA" altLang="en-US" smtClean="0">
                <a:sym typeface="Wingdings 2" pitchFamily="18" charset="2"/>
              </a:rPr>
              <a:t>	</a:t>
            </a:r>
            <a:r>
              <a:rPr lang="en-CA" altLang="en-US" smtClean="0"/>
              <a:t>Make sure people are aware of achievements</a:t>
            </a:r>
          </a:p>
          <a:p>
            <a:pPr>
              <a:buFontTx/>
              <a:buNone/>
            </a:pPr>
            <a:r>
              <a:rPr lang="en-CA" altLang="en-US" smtClean="0">
                <a:sym typeface="Wingdings 2" pitchFamily="18" charset="2"/>
              </a:rPr>
              <a:t></a:t>
            </a:r>
            <a:r>
              <a:rPr lang="en-CA" altLang="en-US" smtClean="0"/>
              <a:t> Garner support and acknowledge supporters after the fact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CA" altLang="en-US" sz="3600" b="1" smtClean="0"/>
              <a:t>Fighting the Organization’s </a:t>
            </a:r>
            <a:r>
              <a:rPr lang="en-CA" altLang="en-US" sz="3600" b="1" i="1" smtClean="0"/>
              <a:t>Immune System</a:t>
            </a:r>
            <a:endParaRPr lang="en-CA" altLang="en-US" sz="3600" b="1" smtClean="0"/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304800" y="914400"/>
            <a:ext cx="8839200" cy="5943600"/>
          </a:xfrm>
        </p:spPr>
        <p:txBody>
          <a:bodyPr/>
          <a:lstStyle/>
          <a:p>
            <a:pPr>
              <a:buFontTx/>
              <a:buNone/>
            </a:pPr>
            <a:endParaRPr lang="en-CA" altLang="en-US" smtClean="0">
              <a:sym typeface="Wingdings 2" pitchFamily="18" charset="2"/>
            </a:endParaRPr>
          </a:p>
          <a:p>
            <a:pPr>
              <a:buFont typeface="Wingdings 2" pitchFamily="18" charset="2"/>
              <a:buChar char="T"/>
            </a:pPr>
            <a:r>
              <a:rPr lang="en-CA" altLang="en-US" smtClean="0">
                <a:sym typeface="Wingdings 2" pitchFamily="18" charset="2"/>
              </a:rPr>
              <a:t> Understand the DNA of the organization</a:t>
            </a:r>
          </a:p>
          <a:p>
            <a:pPr>
              <a:buFont typeface="Wingdings 2" pitchFamily="18" charset="2"/>
              <a:buChar char="T"/>
            </a:pPr>
            <a:r>
              <a:rPr lang="en-CA" altLang="en-US" smtClean="0">
                <a:sym typeface="Wingdings 2" pitchFamily="18" charset="2"/>
              </a:rPr>
              <a:t> Identify elements of resistance to change</a:t>
            </a:r>
          </a:p>
          <a:p>
            <a:pPr>
              <a:buFont typeface="Wingdings 2" pitchFamily="18" charset="2"/>
              <a:buChar char="T"/>
            </a:pPr>
            <a:r>
              <a:rPr lang="en-CA" altLang="en-US" smtClean="0">
                <a:sym typeface="Wingdings 2" pitchFamily="18" charset="2"/>
              </a:rPr>
              <a:t> Identify communication taboos</a:t>
            </a:r>
          </a:p>
          <a:p>
            <a:pPr>
              <a:buFontTx/>
              <a:buNone/>
            </a:pPr>
            <a:r>
              <a:rPr lang="en-CA" altLang="en-US" smtClean="0">
                <a:sym typeface="Wingdings 2" pitchFamily="18" charset="2"/>
              </a:rPr>
              <a:t> </a:t>
            </a:r>
            <a:r>
              <a:rPr lang="en-CA" altLang="en-US" smtClean="0"/>
              <a:t>Identify the aspects that prevent people from taking action</a:t>
            </a:r>
          </a:p>
          <a:p>
            <a:pPr>
              <a:buFont typeface="Wingdings 2" pitchFamily="18" charset="2"/>
              <a:buChar char="T"/>
            </a:pPr>
            <a:r>
              <a:rPr lang="en-CA" altLang="en-US" smtClean="0"/>
              <a:t> Identify progressive elements that can be relied on for support (bridges)</a:t>
            </a:r>
          </a:p>
          <a:p>
            <a:endParaRPr lang="en-CA" altLang="en-US" smtClean="0"/>
          </a:p>
        </p:txBody>
      </p:sp>
      <p:sp>
        <p:nvSpPr>
          <p:cNvPr id="4" name="Organigramme : Bande perforée 3"/>
          <p:cNvSpPr/>
          <p:nvPr/>
        </p:nvSpPr>
        <p:spPr>
          <a:xfrm>
            <a:off x="1600200" y="5791200"/>
            <a:ext cx="7010400" cy="10668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 b="1">
                <a:solidFill>
                  <a:schemeClr val="tx1"/>
                </a:solidFill>
              </a:rPr>
              <a:t>Build a highway to 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762000" y="0"/>
            <a:ext cx="8382000" cy="838200"/>
          </a:xfrm>
        </p:spPr>
        <p:txBody>
          <a:bodyPr anchor="t"/>
          <a:lstStyle/>
          <a:p>
            <a:r>
              <a:rPr lang="en-CA" altLang="en-US" sz="4000" b="1" smtClean="0"/>
              <a:t>Overcome the </a:t>
            </a:r>
            <a:r>
              <a:rPr lang="en-CA" altLang="en-US" sz="4000" b="1" i="1" smtClean="0"/>
              <a:t>Morphine Effect</a:t>
            </a:r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>
          <a:xfrm>
            <a:off x="685800" y="990600"/>
            <a:ext cx="8458200" cy="5867400"/>
          </a:xfrm>
        </p:spPr>
        <p:txBody>
          <a:bodyPr/>
          <a:lstStyle/>
          <a:p>
            <a:pPr>
              <a:buFontTx/>
              <a:buNone/>
            </a:pPr>
            <a:r>
              <a:rPr lang="fr-CA" altLang="en-US" sz="2800" smtClean="0">
                <a:sym typeface="Wingdings 2" pitchFamily="18" charset="2"/>
              </a:rPr>
              <a:t>  </a:t>
            </a:r>
            <a:r>
              <a:rPr lang="en-CA" altLang="en-US" sz="2800" smtClean="0">
                <a:sym typeface="Wingdings 2" pitchFamily="18" charset="2"/>
              </a:rPr>
              <a:t>Look carefully to develop the people and resources within the organizational environment that are no longer seen or used to their full potential and value</a:t>
            </a:r>
            <a:endParaRPr lang="en-CA" altLang="en-US" sz="2800" smtClean="0"/>
          </a:p>
          <a:p>
            <a:pPr>
              <a:buFontTx/>
              <a:buNone/>
            </a:pPr>
            <a:r>
              <a:rPr lang="en-CA" altLang="en-US" sz="2800" smtClean="0">
                <a:sym typeface="Wingdings 2" pitchFamily="18" charset="2"/>
              </a:rPr>
              <a:t>  Identify attitudes from the past that prevent people from seeing changes in the environment</a:t>
            </a:r>
            <a:endParaRPr lang="en-CA" altLang="en-US" sz="2800" smtClean="0"/>
          </a:p>
          <a:p>
            <a:pPr>
              <a:buFontTx/>
              <a:buNone/>
            </a:pPr>
            <a:r>
              <a:rPr lang="en-CA" altLang="en-US" sz="2800" smtClean="0">
                <a:sym typeface="Wingdings 2" pitchFamily="18" charset="2"/>
              </a:rPr>
              <a:t>  Identify things that have become routine, but that could be revitalized</a:t>
            </a:r>
            <a:endParaRPr lang="en-CA" altLang="en-US" sz="2800" smtClean="0"/>
          </a:p>
        </p:txBody>
      </p:sp>
      <p:sp>
        <p:nvSpPr>
          <p:cNvPr id="4" name="Rectangle à coins arrondis 3"/>
          <p:cNvSpPr/>
          <p:nvPr/>
        </p:nvSpPr>
        <p:spPr>
          <a:xfrm>
            <a:off x="914400" y="5638800"/>
            <a:ext cx="7572375" cy="9286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2800" b="1">
                <a:solidFill>
                  <a:schemeClr val="tx1"/>
                </a:solidFill>
              </a:rPr>
              <a:t>Do not be afraid of rattling the cage and proposing new ideas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3600" b="1" smtClean="0"/>
              <a:t>Elements of an Intrapreneurial Activity System</a:t>
            </a:r>
          </a:p>
        </p:txBody>
      </p:sp>
      <p:sp>
        <p:nvSpPr>
          <p:cNvPr id="18435" name="Espace réservé du contenu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5257800"/>
          </a:xfrm>
        </p:spPr>
        <p:txBody>
          <a:bodyPr/>
          <a:lstStyle/>
          <a:p>
            <a:pPr>
              <a:buFontTx/>
              <a:buNone/>
            </a:pPr>
            <a:r>
              <a:rPr lang="fr-CA" altLang="en-US" smtClean="0"/>
              <a:t>  </a:t>
            </a:r>
          </a:p>
        </p:txBody>
      </p:sp>
      <p:sp>
        <p:nvSpPr>
          <p:cNvPr id="4" name="Ellipse 3"/>
          <p:cNvSpPr/>
          <p:nvPr/>
        </p:nvSpPr>
        <p:spPr>
          <a:xfrm>
            <a:off x="3581400" y="1981200"/>
            <a:ext cx="30480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>
                <a:solidFill>
                  <a:schemeClr val="tx2"/>
                </a:solidFill>
              </a:rPr>
              <a:t>Need / opportunity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3200400" y="3657600"/>
            <a:ext cx="38100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>
                <a:solidFill>
                  <a:schemeClr val="tx2"/>
                </a:solidFill>
              </a:rPr>
              <a:t>Design</a:t>
            </a:r>
          </a:p>
          <a:p>
            <a:pPr algn="ctr">
              <a:defRPr/>
            </a:pPr>
            <a:r>
              <a:rPr lang="en-CA" b="1">
                <a:solidFill>
                  <a:schemeClr val="tx2"/>
                </a:solidFill>
              </a:rPr>
              <a:t>Implementation of innovative activities</a:t>
            </a:r>
          </a:p>
        </p:txBody>
      </p:sp>
      <p:sp>
        <p:nvSpPr>
          <p:cNvPr id="6" name="Étiquette 5"/>
          <p:cNvSpPr/>
          <p:nvPr/>
        </p:nvSpPr>
        <p:spPr>
          <a:xfrm>
            <a:off x="3505200" y="5410200"/>
            <a:ext cx="3200400" cy="990600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>
                <a:solidFill>
                  <a:schemeClr val="tx2"/>
                </a:solidFill>
              </a:rPr>
              <a:t>Added value</a:t>
            </a:r>
          </a:p>
        </p:txBody>
      </p:sp>
      <p:sp>
        <p:nvSpPr>
          <p:cNvPr id="7" name="Trapèze 6"/>
          <p:cNvSpPr/>
          <p:nvPr/>
        </p:nvSpPr>
        <p:spPr>
          <a:xfrm>
            <a:off x="1219200" y="2743200"/>
            <a:ext cx="1524000" cy="9144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>
                <a:solidFill>
                  <a:schemeClr val="tx2"/>
                </a:solidFill>
              </a:rPr>
              <a:t>Risk</a:t>
            </a:r>
          </a:p>
        </p:txBody>
      </p:sp>
      <p:sp>
        <p:nvSpPr>
          <p:cNvPr id="8" name="Pentagone régulier 7"/>
          <p:cNvSpPr/>
          <p:nvPr/>
        </p:nvSpPr>
        <p:spPr>
          <a:xfrm>
            <a:off x="1143000" y="4495800"/>
            <a:ext cx="1828800" cy="14478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>
                <a:solidFill>
                  <a:schemeClr val="tx2"/>
                </a:solidFill>
              </a:rPr>
              <a:t>Support</a:t>
            </a:r>
          </a:p>
        </p:txBody>
      </p:sp>
      <p:sp>
        <p:nvSpPr>
          <p:cNvPr id="9" name="Hexagone 8"/>
          <p:cNvSpPr/>
          <p:nvPr/>
        </p:nvSpPr>
        <p:spPr>
          <a:xfrm>
            <a:off x="7010400" y="2286000"/>
            <a:ext cx="2133600" cy="1219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>
                <a:solidFill>
                  <a:schemeClr val="tx2"/>
                </a:solidFill>
              </a:rPr>
              <a:t>Resources</a:t>
            </a:r>
          </a:p>
        </p:txBody>
      </p:sp>
      <p:sp>
        <p:nvSpPr>
          <p:cNvPr id="10" name="Étoile à 7 branches 9"/>
          <p:cNvSpPr/>
          <p:nvPr/>
        </p:nvSpPr>
        <p:spPr>
          <a:xfrm>
            <a:off x="7086600" y="4267200"/>
            <a:ext cx="2362200" cy="19050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>
                <a:solidFill>
                  <a:schemeClr val="tx2"/>
                </a:solidFill>
              </a:rPr>
              <a:t>Political skills</a:t>
            </a:r>
          </a:p>
        </p:txBody>
      </p:sp>
      <p:sp>
        <p:nvSpPr>
          <p:cNvPr id="13" name="Double flèche verticale 12"/>
          <p:cNvSpPr/>
          <p:nvPr/>
        </p:nvSpPr>
        <p:spPr>
          <a:xfrm>
            <a:off x="5029200" y="3200400"/>
            <a:ext cx="122238" cy="3810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14" name="Double flèche verticale 13"/>
          <p:cNvSpPr/>
          <p:nvPr/>
        </p:nvSpPr>
        <p:spPr>
          <a:xfrm>
            <a:off x="5029200" y="4876800"/>
            <a:ext cx="152400" cy="4572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15" name="Double flèche horizontale 14"/>
          <p:cNvSpPr/>
          <p:nvPr/>
        </p:nvSpPr>
        <p:spPr>
          <a:xfrm rot="19663461">
            <a:off x="2667000" y="4648200"/>
            <a:ext cx="609600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16" name="Flèche angle droit à deux pointes 15"/>
          <p:cNvSpPr/>
          <p:nvPr/>
        </p:nvSpPr>
        <p:spPr>
          <a:xfrm rot="5400000">
            <a:off x="2476500" y="3314700"/>
            <a:ext cx="419100" cy="1028700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17" name="Flèche angle droit à deux pointes 16"/>
          <p:cNvSpPr/>
          <p:nvPr/>
        </p:nvSpPr>
        <p:spPr>
          <a:xfrm>
            <a:off x="6934200" y="3505200"/>
            <a:ext cx="990600" cy="533400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18" name="Flèche gauche 17"/>
          <p:cNvSpPr/>
          <p:nvPr/>
        </p:nvSpPr>
        <p:spPr>
          <a:xfrm rot="2009160">
            <a:off x="6870700" y="4873625"/>
            <a:ext cx="6096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CA" altLang="en-US" sz="3600" b="1" smtClean="0"/>
              <a:t>Intrapreneurial Culture (1) </a:t>
            </a:r>
          </a:p>
        </p:txBody>
      </p:sp>
      <p:sp>
        <p:nvSpPr>
          <p:cNvPr id="19459" name="Espace réservé du contenu 2"/>
          <p:cNvSpPr>
            <a:spLocks noGrp="1"/>
          </p:cNvSpPr>
          <p:nvPr>
            <p:ph idx="1"/>
          </p:nvPr>
        </p:nvSpPr>
        <p:spPr>
          <a:xfrm>
            <a:off x="762000" y="914400"/>
            <a:ext cx="8382000" cy="5943600"/>
          </a:xfrm>
        </p:spPr>
        <p:txBody>
          <a:bodyPr/>
          <a:lstStyle/>
          <a:p>
            <a:pPr>
              <a:buFontTx/>
              <a:buNone/>
            </a:pPr>
            <a:r>
              <a:rPr lang="fr-CA" altLang="en-US" smtClean="0"/>
              <a:t> </a:t>
            </a:r>
          </a:p>
          <a:p>
            <a:pPr>
              <a:buFontTx/>
              <a:buNone/>
            </a:pPr>
            <a:r>
              <a:rPr lang="fr-CA" altLang="en-US" smtClean="0"/>
              <a:t>¤ </a:t>
            </a:r>
            <a:r>
              <a:rPr lang="en-CA" altLang="en-US" smtClean="0"/>
              <a:t>Values innovation, especially new methods</a:t>
            </a:r>
          </a:p>
          <a:p>
            <a:pPr>
              <a:buFontTx/>
              <a:buNone/>
            </a:pPr>
            <a:r>
              <a:rPr lang="en-CA" altLang="en-US" smtClean="0"/>
              <a:t>¤ High level of staff accountability  </a:t>
            </a:r>
          </a:p>
          <a:p>
            <a:pPr>
              <a:buFontTx/>
              <a:buNone/>
            </a:pPr>
            <a:r>
              <a:rPr lang="en-CA" altLang="en-US" smtClean="0"/>
              <a:t>¤ Activities focused on clients and users, both internal and external</a:t>
            </a:r>
          </a:p>
          <a:p>
            <a:pPr>
              <a:buFontTx/>
              <a:buNone/>
            </a:pPr>
            <a:r>
              <a:rPr lang="en-CA" altLang="en-US" smtClean="0"/>
              <a:t>¤ Importance of individual and collective, learning, both formal and informal</a:t>
            </a:r>
          </a:p>
          <a:p>
            <a:pPr>
              <a:buFontTx/>
              <a:buNone/>
            </a:pPr>
            <a:endParaRPr lang="fr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CA" altLang="en-US" sz="3600" b="1" smtClean="0"/>
              <a:t>Intrapreneurial Culture (2)</a:t>
            </a:r>
          </a:p>
        </p:txBody>
      </p:sp>
      <p:sp>
        <p:nvSpPr>
          <p:cNvPr id="20483" name="Espace réservé du contenu 2"/>
          <p:cNvSpPr>
            <a:spLocks noGrp="1"/>
          </p:cNvSpPr>
          <p:nvPr>
            <p:ph idx="1"/>
          </p:nvPr>
        </p:nvSpPr>
        <p:spPr>
          <a:xfrm>
            <a:off x="762000" y="1143000"/>
            <a:ext cx="8382000" cy="5715000"/>
          </a:xfrm>
        </p:spPr>
        <p:txBody>
          <a:bodyPr/>
          <a:lstStyle/>
          <a:p>
            <a:pPr>
              <a:buFontTx/>
              <a:buNone/>
            </a:pPr>
            <a:endParaRPr lang="en-CA" altLang="en-US" smtClean="0"/>
          </a:p>
          <a:p>
            <a:pPr>
              <a:buFontTx/>
              <a:buNone/>
            </a:pPr>
            <a:r>
              <a:rPr lang="en-CA" altLang="en-US" smtClean="0"/>
              <a:t>¤  Support for people who do and achieve things – “doers”</a:t>
            </a:r>
          </a:p>
          <a:p>
            <a:pPr>
              <a:buFontTx/>
              <a:buNone/>
            </a:pPr>
            <a:r>
              <a:rPr lang="en-CA" altLang="en-US" smtClean="0"/>
              <a:t>¤ Tolerance for mistakes but not for stupidity</a:t>
            </a:r>
          </a:p>
          <a:p>
            <a:pPr>
              <a:buFontTx/>
              <a:buNone/>
            </a:pPr>
            <a:r>
              <a:rPr lang="en-CA" altLang="en-US" smtClean="0"/>
              <a:t>¤  Innovative people are valued</a:t>
            </a:r>
          </a:p>
          <a:p>
            <a:pPr>
              <a:buFontTx/>
              <a:buNone/>
            </a:pPr>
            <a:r>
              <a:rPr lang="en-CA" altLang="en-US" smtClean="0"/>
              <a:t>¤ Acknowledgment and rewarding of success</a:t>
            </a:r>
          </a:p>
          <a:p>
            <a:pPr>
              <a:buFontTx/>
              <a:buNone/>
            </a:pPr>
            <a:r>
              <a:rPr lang="en-CA" altLang="en-US" smtClean="0"/>
              <a:t>¤ Sharing of profits or revenues generated by intrapreneurial activities</a:t>
            </a:r>
          </a:p>
          <a:p>
            <a:endParaRPr lang="en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>
          <a:xfrm>
            <a:off x="762000" y="0"/>
            <a:ext cx="8153400" cy="1143000"/>
          </a:xfrm>
        </p:spPr>
        <p:txBody>
          <a:bodyPr/>
          <a:lstStyle/>
          <a:p>
            <a:r>
              <a:rPr lang="en-CA" altLang="en-US" sz="3600" b="1" smtClean="0"/>
              <a:t>How do intrapreneurs act?</a:t>
            </a:r>
          </a:p>
        </p:txBody>
      </p:sp>
      <p:sp>
        <p:nvSpPr>
          <p:cNvPr id="21507" name="Espace réservé du contenu 2"/>
          <p:cNvSpPr>
            <a:spLocks noGrp="1"/>
          </p:cNvSpPr>
          <p:nvPr>
            <p:ph idx="1"/>
          </p:nvPr>
        </p:nvSpPr>
        <p:spPr>
          <a:xfrm>
            <a:off x="304800" y="914400"/>
            <a:ext cx="8839200" cy="5943600"/>
          </a:xfrm>
        </p:spPr>
        <p:txBody>
          <a:bodyPr/>
          <a:lstStyle/>
          <a:p>
            <a:pPr>
              <a:buFontTx/>
              <a:buNone/>
            </a:pPr>
            <a:r>
              <a:rPr lang="en-CA" altLang="en-US" smtClean="0">
                <a:sym typeface="Wingdings" pitchFamily="2" charset="2"/>
              </a:rPr>
              <a:t>	  Intrapreneurs:</a:t>
            </a:r>
          </a:p>
          <a:p>
            <a:pPr>
              <a:buFontTx/>
              <a:buNone/>
            </a:pPr>
            <a:r>
              <a:rPr lang="en-CA" altLang="en-US" smtClean="0">
                <a:sym typeface="Wingdings" pitchFamily="2" charset="2"/>
              </a:rPr>
              <a:t>	</a:t>
            </a:r>
            <a:r>
              <a:rPr lang="en-CA" altLang="en-US" smtClean="0">
                <a:sym typeface="Wingdings 2" pitchFamily="18" charset="2"/>
              </a:rPr>
              <a:t>	E</a:t>
            </a:r>
            <a:r>
              <a:rPr lang="en-CA" altLang="en-US" smtClean="0">
                <a:sym typeface="Wingdings" pitchFamily="2" charset="2"/>
              </a:rPr>
              <a:t>njoy action</a:t>
            </a:r>
          </a:p>
          <a:p>
            <a:pPr>
              <a:buFontTx/>
              <a:buNone/>
            </a:pPr>
            <a:r>
              <a:rPr lang="en-CA" altLang="en-US" smtClean="0">
                <a:sym typeface="Wingdings" pitchFamily="2" charset="2"/>
              </a:rPr>
              <a:t>	</a:t>
            </a:r>
            <a:r>
              <a:rPr lang="en-CA" altLang="en-US" smtClean="0">
                <a:sym typeface="Wingdings 2" pitchFamily="18" charset="2"/>
              </a:rPr>
              <a:t></a:t>
            </a:r>
            <a:r>
              <a:rPr lang="en-CA" altLang="en-US" smtClean="0">
                <a:sym typeface="Wingdings" pitchFamily="2" charset="2"/>
              </a:rPr>
              <a:t>	Listen to their own intuition</a:t>
            </a:r>
          </a:p>
          <a:p>
            <a:pPr>
              <a:buFontTx/>
              <a:buNone/>
            </a:pPr>
            <a:r>
              <a:rPr lang="en-CA" altLang="en-US" smtClean="0">
                <a:sym typeface="Wingdings" pitchFamily="2" charset="2"/>
              </a:rPr>
              <a:t>	</a:t>
            </a:r>
            <a:r>
              <a:rPr lang="en-CA" altLang="en-US" smtClean="0">
                <a:sym typeface="Wingdings 2" pitchFamily="18" charset="2"/>
              </a:rPr>
              <a:t>	</a:t>
            </a:r>
            <a:r>
              <a:rPr lang="en-CA" altLang="en-US" smtClean="0">
                <a:sym typeface="Wingdings" pitchFamily="2" charset="2"/>
              </a:rPr>
              <a:t>Are always testing something</a:t>
            </a:r>
          </a:p>
          <a:p>
            <a:pPr>
              <a:buFontTx/>
              <a:buNone/>
            </a:pPr>
            <a:r>
              <a:rPr lang="en-CA" altLang="en-US" smtClean="0">
                <a:sym typeface="Wingdings" pitchFamily="2" charset="2"/>
              </a:rPr>
              <a:t>	</a:t>
            </a:r>
            <a:r>
              <a:rPr lang="en-CA" altLang="en-US" smtClean="0">
                <a:sym typeface="Wingdings 2" pitchFamily="18" charset="2"/>
              </a:rPr>
              <a:t>	</a:t>
            </a:r>
            <a:r>
              <a:rPr lang="en-CA" altLang="en-US" smtClean="0">
                <a:sym typeface="Wingdings" pitchFamily="2" charset="2"/>
              </a:rPr>
              <a:t>Prefer a </a:t>
            </a:r>
            <a:r>
              <a:rPr lang="en-CA" altLang="en-US" u="sng" smtClean="0">
                <a:sym typeface="Wingdings" pitchFamily="2" charset="2"/>
              </a:rPr>
              <a:t>gradual approach</a:t>
            </a:r>
          </a:p>
          <a:p>
            <a:pPr>
              <a:buFontTx/>
              <a:buNone/>
            </a:pPr>
            <a:r>
              <a:rPr lang="en-CA" altLang="en-US" smtClean="0">
                <a:sym typeface="Wingdings" pitchFamily="2" charset="2"/>
              </a:rPr>
              <a:t>	</a:t>
            </a:r>
            <a:r>
              <a:rPr lang="en-CA" altLang="en-US" smtClean="0">
                <a:sym typeface="Wingdings 2" pitchFamily="18" charset="2"/>
              </a:rPr>
              <a:t>	</a:t>
            </a:r>
            <a:r>
              <a:rPr lang="en-CA" altLang="en-US" smtClean="0">
                <a:sym typeface="Wingdings" pitchFamily="2" charset="2"/>
              </a:rPr>
              <a:t>Are well informed; they know up to where they can stretch the boundaries of what is possible</a:t>
            </a:r>
          </a:p>
          <a:p>
            <a:pPr>
              <a:buFontTx/>
              <a:buNone/>
            </a:pPr>
            <a:r>
              <a:rPr lang="en-CA" altLang="en-US" smtClean="0">
                <a:sym typeface="Wingdings" pitchFamily="2" charset="2"/>
              </a:rPr>
              <a:t>	</a:t>
            </a:r>
            <a:r>
              <a:rPr lang="en-CA" altLang="en-US" smtClean="0">
                <a:sym typeface="Wingdings 2" pitchFamily="18" charset="2"/>
              </a:rPr>
              <a:t></a:t>
            </a:r>
            <a:r>
              <a:rPr lang="en-CA" altLang="en-US" smtClean="0">
                <a:sym typeface="Wingdings" pitchFamily="2" charset="2"/>
              </a:rPr>
              <a:t> Listen, observe, question, think, learn, communicate and choose the right time to take action</a:t>
            </a:r>
            <a:endParaRPr lang="en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CA" altLang="en-US" sz="3600" b="1" smtClean="0"/>
              <a:t>Managing Intrapreneurial Projects</a:t>
            </a:r>
          </a:p>
        </p:txBody>
      </p:sp>
      <p:sp>
        <p:nvSpPr>
          <p:cNvPr id="22531" name="Espace réservé du contenu 2"/>
          <p:cNvSpPr>
            <a:spLocks noGrp="1"/>
          </p:cNvSpPr>
          <p:nvPr>
            <p:ph idx="1"/>
          </p:nvPr>
        </p:nvSpPr>
        <p:spPr>
          <a:xfrm>
            <a:off x="142875" y="1857375"/>
            <a:ext cx="9001125" cy="4857750"/>
          </a:xfrm>
        </p:spPr>
        <p:txBody>
          <a:bodyPr/>
          <a:lstStyle/>
          <a:p>
            <a:pPr>
              <a:buFontTx/>
              <a:buNone/>
            </a:pPr>
            <a:r>
              <a:rPr lang="fr-CA" altLang="en-US" smtClean="0"/>
              <a:t>.</a:t>
            </a:r>
          </a:p>
          <a:p>
            <a:pPr>
              <a:buFontTx/>
              <a:buNone/>
            </a:pPr>
            <a:endParaRPr lang="fr-CA" altLang="en-US" smtClean="0"/>
          </a:p>
        </p:txBody>
      </p:sp>
      <p:sp>
        <p:nvSpPr>
          <p:cNvPr id="4" name="Rectangle à coins arrondis 3"/>
          <p:cNvSpPr/>
          <p:nvPr/>
        </p:nvSpPr>
        <p:spPr>
          <a:xfrm>
            <a:off x="838200" y="4114800"/>
            <a:ext cx="3357563" cy="2357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Information gathering</a:t>
            </a:r>
          </a:p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Market surveys</a:t>
            </a:r>
          </a:p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Sector analysis</a:t>
            </a:r>
          </a:p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Understanding of consumer needs and trends</a:t>
            </a:r>
          </a:p>
        </p:txBody>
      </p:sp>
      <p:sp>
        <p:nvSpPr>
          <p:cNvPr id="5" name="Flèche droite 4"/>
          <p:cNvSpPr/>
          <p:nvPr/>
        </p:nvSpPr>
        <p:spPr>
          <a:xfrm>
            <a:off x="3429000" y="1600200"/>
            <a:ext cx="4214813" cy="2571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Design of the vision</a:t>
            </a:r>
          </a:p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Design of projects</a:t>
            </a:r>
          </a:p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Action plans</a:t>
            </a:r>
          </a:p>
        </p:txBody>
      </p:sp>
      <p:sp>
        <p:nvSpPr>
          <p:cNvPr id="6" name="Étiquette 5"/>
          <p:cNvSpPr/>
          <p:nvPr/>
        </p:nvSpPr>
        <p:spPr>
          <a:xfrm>
            <a:off x="6286500" y="4572000"/>
            <a:ext cx="2857500" cy="1357313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Market test</a:t>
            </a:r>
          </a:p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Feasibility studies</a:t>
            </a:r>
          </a:p>
        </p:txBody>
      </p:sp>
      <p:sp>
        <p:nvSpPr>
          <p:cNvPr id="7" name="Virage 6"/>
          <p:cNvSpPr/>
          <p:nvPr/>
        </p:nvSpPr>
        <p:spPr>
          <a:xfrm>
            <a:off x="2133600" y="2743200"/>
            <a:ext cx="1214438" cy="12192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>
              <a:solidFill>
                <a:schemeClr val="tx1"/>
              </a:solidFill>
            </a:endParaRPr>
          </a:p>
        </p:txBody>
      </p:sp>
      <p:sp>
        <p:nvSpPr>
          <p:cNvPr id="8" name="Virage 7"/>
          <p:cNvSpPr/>
          <p:nvPr/>
        </p:nvSpPr>
        <p:spPr>
          <a:xfrm rot="5400000">
            <a:off x="7024687" y="3490913"/>
            <a:ext cx="1285875" cy="85725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>
              <a:solidFill>
                <a:schemeClr val="tx1"/>
              </a:solidFill>
            </a:endParaRPr>
          </a:p>
        </p:txBody>
      </p:sp>
      <p:sp>
        <p:nvSpPr>
          <p:cNvPr id="9" name="Virage 8"/>
          <p:cNvSpPr/>
          <p:nvPr/>
        </p:nvSpPr>
        <p:spPr>
          <a:xfrm rot="16200000">
            <a:off x="4988719" y="3698081"/>
            <a:ext cx="1214438" cy="128587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>
              <a:solidFill>
                <a:schemeClr val="tx1"/>
              </a:solidFill>
            </a:endParaRPr>
          </a:p>
        </p:txBody>
      </p:sp>
      <p:sp>
        <p:nvSpPr>
          <p:cNvPr id="10" name="Flèche gauche 9"/>
          <p:cNvSpPr/>
          <p:nvPr/>
        </p:nvSpPr>
        <p:spPr>
          <a:xfrm>
            <a:off x="4267200" y="5715000"/>
            <a:ext cx="1928813" cy="3571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>
          <a:xfrm>
            <a:off x="762000" y="0"/>
            <a:ext cx="8153400" cy="1143000"/>
          </a:xfrm>
        </p:spPr>
        <p:txBody>
          <a:bodyPr anchor="t"/>
          <a:lstStyle/>
          <a:p>
            <a:r>
              <a:rPr lang="en-CA" altLang="en-US" sz="3600" b="1" smtClean="0"/>
              <a:t>Some Characteristics of Intrapreneurs</a:t>
            </a:r>
          </a:p>
        </p:txBody>
      </p:sp>
      <p:sp>
        <p:nvSpPr>
          <p:cNvPr id="23555" name="Espace réservé du contenu 2"/>
          <p:cNvSpPr>
            <a:spLocks noGrp="1"/>
          </p:cNvSpPr>
          <p:nvPr>
            <p:ph idx="1"/>
          </p:nvPr>
        </p:nvSpPr>
        <p:spPr>
          <a:xfrm>
            <a:off x="533400" y="1219200"/>
            <a:ext cx="8324850" cy="5495925"/>
          </a:xfrm>
        </p:spPr>
        <p:txBody>
          <a:bodyPr/>
          <a:lstStyle/>
          <a:p>
            <a:r>
              <a:rPr lang="en-CA" altLang="en-US" sz="2800" smtClean="0"/>
              <a:t>The same as those of entrepreneurs, except more so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362200"/>
            <a:ext cx="3733800" cy="426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Some characteristics of entrepreneurs</a:t>
            </a:r>
          </a:p>
          <a:p>
            <a:pPr algn="ctr">
              <a:defRPr/>
            </a:pPr>
            <a:endParaRPr lang="en-CA" sz="2000" b="1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Committed</a:t>
            </a:r>
          </a:p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Resourceful</a:t>
            </a:r>
          </a:p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Flexible</a:t>
            </a:r>
          </a:p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Innovative</a:t>
            </a:r>
          </a:p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Sensitive to environmental changes</a:t>
            </a:r>
          </a:p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Tolerate risk</a:t>
            </a:r>
          </a:p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Know their sector</a:t>
            </a:r>
          </a:p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Hard workers</a:t>
            </a:r>
          </a:p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Action-oriented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1905000"/>
            <a:ext cx="4038600" cy="449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Some characteristics of intrapreneurs</a:t>
            </a:r>
          </a:p>
          <a:p>
            <a:pPr algn="ctr">
              <a:defRPr/>
            </a:pPr>
            <a:endParaRPr lang="en-CA" sz="2000" b="1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Conservative risk takers</a:t>
            </a:r>
          </a:p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Have good relations networks both inside and outside the organization</a:t>
            </a:r>
          </a:p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Know the limits of what is acceptable</a:t>
            </a:r>
          </a:p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Use resources wisely</a:t>
            </a:r>
          </a:p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Politically skilled</a:t>
            </a:r>
          </a:p>
          <a:p>
            <a:pPr algn="ctr">
              <a:defRPr/>
            </a:pPr>
            <a:r>
              <a:rPr lang="en-CA" sz="2000" b="1">
                <a:solidFill>
                  <a:schemeClr val="tx1"/>
                </a:solidFill>
              </a:rPr>
              <a:t>Focused on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9F75207-EE8F-4379-BE4E-878626FCDD4A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7772400" cy="1143000"/>
          </a:xfrm>
        </p:spPr>
        <p:txBody>
          <a:bodyPr/>
          <a:lstStyle/>
          <a:p>
            <a:r>
              <a:rPr lang="en-US" altLang="en-US" b="1" smtClean="0"/>
              <a:t>Intrapreneuring   </a:t>
            </a:r>
            <a:br>
              <a:rPr lang="en-US" altLang="en-US" b="1" smtClean="0"/>
            </a:br>
            <a:r>
              <a:rPr lang="en-US" altLang="en-US" sz="2000" b="1" smtClean="0"/>
              <a:t>G.Pinchot &amp; R. Pellman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820150" cy="5715000"/>
          </a:xfrm>
        </p:spPr>
        <p:txBody>
          <a:bodyPr/>
          <a:lstStyle/>
          <a:p>
            <a:r>
              <a:rPr lang="en-US" altLang="en-US" sz="2400" smtClean="0"/>
              <a:t>Make your mistakes faster and cheaper</a:t>
            </a:r>
          </a:p>
          <a:p>
            <a:r>
              <a:rPr lang="en-US" altLang="en-US" sz="2400" smtClean="0"/>
              <a:t>Bet on people not just ideas</a:t>
            </a:r>
          </a:p>
          <a:p>
            <a:r>
              <a:rPr lang="en-US" altLang="en-US" sz="2400" smtClean="0"/>
              <a:t>Recognize real intrapreneurs from promoters</a:t>
            </a:r>
          </a:p>
          <a:p>
            <a:r>
              <a:rPr lang="en-US" altLang="en-US" sz="2400" smtClean="0"/>
              <a:t>Don’t filter out the truth</a:t>
            </a:r>
          </a:p>
          <a:p>
            <a:r>
              <a:rPr lang="en-US" altLang="en-US" sz="2400" smtClean="0"/>
              <a:t>Treat the team as single entity</a:t>
            </a:r>
          </a:p>
          <a:p>
            <a:r>
              <a:rPr lang="en-US" altLang="en-US" sz="2400" smtClean="0"/>
              <a:t>Don’t trigger corporate immune system with “Grandiosity”</a:t>
            </a:r>
          </a:p>
          <a:p>
            <a:r>
              <a:rPr lang="en-US" altLang="en-US" sz="2400" smtClean="0"/>
              <a:t>Live with your customers</a:t>
            </a:r>
          </a:p>
          <a:p>
            <a:r>
              <a:rPr lang="en-US" altLang="en-US" sz="2400" smtClean="0"/>
              <a:t>Build financial models but don’t believe them</a:t>
            </a:r>
          </a:p>
          <a:p>
            <a:r>
              <a:rPr lang="en-US" altLang="en-US" sz="2400" smtClean="0"/>
              <a:t>Sponsors must move closer to a peer relationship with the team</a:t>
            </a:r>
          </a:p>
          <a:p>
            <a:r>
              <a:rPr lang="en-US" altLang="en-US" sz="2400" smtClean="0"/>
              <a:t>Reach out across corporate boundaries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24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260475"/>
          </a:xfrm>
        </p:spPr>
        <p:txBody>
          <a:bodyPr/>
          <a:lstStyle/>
          <a:p>
            <a:r>
              <a:rPr lang="en-US" altLang="en-US" sz="3600" b="1" smtClean="0"/>
              <a:t>The Intrapreneur’s 10 commandments</a:t>
            </a:r>
            <a:r>
              <a:rPr lang="en-US" altLang="en-US" sz="2400" b="1" smtClean="0"/>
              <a:t/>
            </a:r>
            <a:br>
              <a:rPr lang="en-US" altLang="en-US" sz="2400" b="1" smtClean="0"/>
            </a:br>
            <a:r>
              <a:rPr lang="en-US" altLang="en-US" sz="2400" b="1" smtClean="0"/>
              <a:t>G. Pinchot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313"/>
            <a:ext cx="8964612" cy="537368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smtClean="0"/>
              <a:t>1)  It is easier to ask for forgiveness than for permission</a:t>
            </a:r>
          </a:p>
          <a:p>
            <a:pPr>
              <a:buFontTx/>
              <a:buNone/>
            </a:pPr>
            <a:r>
              <a:rPr lang="en-US" altLang="en-US" sz="2400" smtClean="0"/>
              <a:t>2)  Do any job needed to make the project work regardless of your job description</a:t>
            </a:r>
          </a:p>
          <a:p>
            <a:pPr>
              <a:buFontTx/>
              <a:buNone/>
            </a:pPr>
            <a:r>
              <a:rPr lang="en-US" altLang="en-US" sz="2400" smtClean="0"/>
              <a:t>3)  </a:t>
            </a:r>
            <a:r>
              <a:rPr lang="en-US" altLang="en-US" sz="2400" b="1" smtClean="0"/>
              <a:t>Come to work each day willing to be fired</a:t>
            </a:r>
          </a:p>
          <a:p>
            <a:pPr>
              <a:buFontTx/>
              <a:buNone/>
            </a:pPr>
            <a:r>
              <a:rPr lang="en-US" altLang="en-US" sz="2400" smtClean="0"/>
              <a:t>4)  Recruit a strong team</a:t>
            </a:r>
          </a:p>
          <a:p>
            <a:pPr>
              <a:buFontTx/>
              <a:buNone/>
            </a:pPr>
            <a:r>
              <a:rPr lang="en-US" altLang="en-US" sz="2400" smtClean="0"/>
              <a:t>5)  Ask for advice before asking for resources</a:t>
            </a:r>
          </a:p>
          <a:p>
            <a:pPr>
              <a:buFontTx/>
              <a:buNone/>
            </a:pPr>
            <a:r>
              <a:rPr lang="en-US" altLang="en-US" sz="2400" smtClean="0"/>
              <a:t>6)  Spread credit wide and celebrate victories</a:t>
            </a:r>
          </a:p>
          <a:p>
            <a:pPr>
              <a:buFontTx/>
              <a:buNone/>
            </a:pPr>
            <a:r>
              <a:rPr lang="en-US" altLang="en-US" sz="2400" smtClean="0"/>
              <a:t>7)  When you bend the rules always keep the best interest of the company and customers in mind</a:t>
            </a:r>
          </a:p>
          <a:p>
            <a:pPr>
              <a:buFontTx/>
              <a:buNone/>
            </a:pPr>
            <a:r>
              <a:rPr lang="en-US" altLang="en-US" sz="2400" smtClean="0"/>
              <a:t>8)  Recognize and honor your sponsors</a:t>
            </a:r>
          </a:p>
          <a:p>
            <a:pPr>
              <a:buFontTx/>
              <a:buNone/>
            </a:pPr>
            <a:r>
              <a:rPr lang="en-US" altLang="en-US" sz="2400" smtClean="0"/>
              <a:t>9)  Underpromise and overdeliver</a:t>
            </a:r>
          </a:p>
          <a:p>
            <a:pPr>
              <a:buFontTx/>
              <a:buNone/>
            </a:pPr>
            <a:r>
              <a:rPr lang="en-US" altLang="en-US" sz="2400" smtClean="0"/>
              <a:t>10) Be true to your goals but realistic about ways to achieve them</a:t>
            </a:r>
          </a:p>
          <a:p>
            <a:pPr>
              <a:buFontTx/>
              <a:buNone/>
            </a:pPr>
            <a:endParaRPr lang="en-US" altLang="en-US" sz="17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3600" b="1" smtClean="0"/>
              <a:t>What to do to prepare for intrapreneurial action</a:t>
            </a:r>
          </a:p>
        </p:txBody>
      </p:sp>
      <p:sp>
        <p:nvSpPr>
          <p:cNvPr id="26627" name="Espace réservé du contenu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5257800"/>
          </a:xfrm>
        </p:spPr>
        <p:txBody>
          <a:bodyPr/>
          <a:lstStyle/>
          <a:p>
            <a:r>
              <a:rPr lang="en-CA" altLang="en-US" sz="2800" smtClean="0"/>
              <a:t>Enter into contact with an entrepreneurial culture, intrapreneurs and entrepreneurial actors</a:t>
            </a:r>
          </a:p>
          <a:p>
            <a:r>
              <a:rPr lang="en-CA" altLang="en-US" sz="2800" smtClean="0"/>
              <a:t>Read biographies (case studies) of entrepreneurs and intrapreneurs</a:t>
            </a:r>
          </a:p>
          <a:p>
            <a:r>
              <a:rPr lang="en-CA" altLang="en-US" sz="2800" smtClean="0"/>
              <a:t>Work with internal and external mentors</a:t>
            </a:r>
          </a:p>
          <a:p>
            <a:r>
              <a:rPr lang="en-CA" altLang="en-US" sz="2800" smtClean="0"/>
              <a:t>Become a mentor for young, innovative entrepreneurs</a:t>
            </a:r>
          </a:p>
          <a:p>
            <a:r>
              <a:rPr lang="en-CA" altLang="en-US" sz="2800" smtClean="0"/>
              <a:t>Think about, describe and perfect one’s own intrapreneurial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58175" cy="1511300"/>
          </a:xfrm>
        </p:spPr>
        <p:txBody>
          <a:bodyPr/>
          <a:lstStyle/>
          <a:p>
            <a:r>
              <a:rPr lang="en-CA" altLang="en-US" sz="3600" b="1" smtClean="0"/>
              <a:t>What can be done to improve the probability of intrapreneurial success?</a:t>
            </a:r>
          </a:p>
        </p:txBody>
      </p:sp>
      <p:sp>
        <p:nvSpPr>
          <p:cNvPr id="27651" name="Espace réservé du contenu 2"/>
          <p:cNvSpPr>
            <a:spLocks noGrp="1"/>
          </p:cNvSpPr>
          <p:nvPr>
            <p:ph idx="1"/>
          </p:nvPr>
        </p:nvSpPr>
        <p:spPr>
          <a:xfrm>
            <a:off x="685800" y="1905000"/>
            <a:ext cx="8458200" cy="4953000"/>
          </a:xfrm>
        </p:spPr>
        <p:txBody>
          <a:bodyPr/>
          <a:lstStyle/>
          <a:p>
            <a:r>
              <a:rPr lang="en-CA" altLang="en-US" smtClean="0"/>
              <a:t>Use mentors and coaches</a:t>
            </a:r>
          </a:p>
          <a:p>
            <a:r>
              <a:rPr lang="en-CA" altLang="en-US" smtClean="0"/>
              <a:t>Set up an innovation support advisory board for every project</a:t>
            </a:r>
          </a:p>
          <a:p>
            <a:r>
              <a:rPr lang="en-CA" altLang="en-US" smtClean="0"/>
              <a:t>Set up a club for intrapreneurs or “innovation enthusiasts”</a:t>
            </a:r>
          </a:p>
          <a:p>
            <a:r>
              <a:rPr lang="en-CA" altLang="en-US" smtClean="0"/>
              <a:t>Introduce a formal support policy for innovative expression</a:t>
            </a:r>
          </a:p>
          <a:p>
            <a:r>
              <a:rPr lang="en-CA" altLang="en-US" smtClean="0"/>
              <a:t>Introduce a program to acknowledge innovative achievements</a:t>
            </a:r>
          </a:p>
          <a:p>
            <a:endParaRPr lang="fr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r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CA" altLang="en-US" sz="4000" b="1" smtClean="0"/>
              <a:t>Intrapreneurship and Mentors</a:t>
            </a:r>
          </a:p>
        </p:txBody>
      </p:sp>
      <p:sp>
        <p:nvSpPr>
          <p:cNvPr id="28675" name="Espace réservé du contenu 2"/>
          <p:cNvSpPr>
            <a:spLocks noGrp="1"/>
          </p:cNvSpPr>
          <p:nvPr>
            <p:ph idx="1"/>
          </p:nvPr>
        </p:nvSpPr>
        <p:spPr>
          <a:xfrm>
            <a:off x="685800" y="1752600"/>
            <a:ext cx="8458200" cy="5105400"/>
          </a:xfrm>
        </p:spPr>
        <p:txBody>
          <a:bodyPr/>
          <a:lstStyle/>
          <a:p>
            <a:r>
              <a:rPr lang="en-CA" altLang="en-US" sz="2800" smtClean="0"/>
              <a:t>Importance of the role played by mentors in every professional activity</a:t>
            </a:r>
          </a:p>
          <a:p>
            <a:r>
              <a:rPr lang="en-CA" altLang="en-US" sz="2800" smtClean="0"/>
              <a:t>Excellent evaluation of entrepreneurship mentoring programs</a:t>
            </a:r>
          </a:p>
          <a:p>
            <a:r>
              <a:rPr lang="en-CA" altLang="en-US" sz="2800" smtClean="0"/>
              <a:t>Mentors need some basic training</a:t>
            </a:r>
          </a:p>
          <a:p>
            <a:r>
              <a:rPr lang="en-CA" altLang="en-US" sz="2800" smtClean="0"/>
              <a:t>Often, different forms of dual mentoring can be used: e.g. technical mentor and managerial mentor</a:t>
            </a:r>
          </a:p>
          <a:p>
            <a:r>
              <a:rPr lang="en-CA" altLang="en-US" sz="2800" smtClean="0"/>
              <a:t>Mentoring activities should be completed by coaching activities</a:t>
            </a:r>
          </a:p>
          <a:p>
            <a:endParaRPr lang="en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re 1"/>
          <p:cNvSpPr>
            <a:spLocks noGrp="1"/>
          </p:cNvSpPr>
          <p:nvPr>
            <p:ph type="title"/>
          </p:nvPr>
        </p:nvSpPr>
        <p:spPr>
          <a:xfrm>
            <a:off x="762000" y="214313"/>
            <a:ext cx="8382000" cy="1571625"/>
          </a:xfrm>
        </p:spPr>
        <p:txBody>
          <a:bodyPr/>
          <a:lstStyle/>
          <a:p>
            <a:r>
              <a:rPr lang="en-CA" altLang="en-US" sz="3600" b="1" smtClean="0"/>
              <a:t>What impacts do intrapreneurial activities have on organizations?</a:t>
            </a:r>
          </a:p>
        </p:txBody>
      </p:sp>
      <p:sp>
        <p:nvSpPr>
          <p:cNvPr id="29699" name="Espace réservé du contenu 2"/>
          <p:cNvSpPr>
            <a:spLocks noGrp="1"/>
          </p:cNvSpPr>
          <p:nvPr>
            <p:ph idx="1"/>
          </p:nvPr>
        </p:nvSpPr>
        <p:spPr>
          <a:xfrm>
            <a:off x="838200" y="2133600"/>
            <a:ext cx="8305800" cy="4724400"/>
          </a:xfrm>
        </p:spPr>
        <p:txBody>
          <a:bodyPr/>
          <a:lstStyle/>
          <a:p>
            <a:r>
              <a:rPr lang="en-CA" altLang="en-US" smtClean="0"/>
              <a:t>A society without entrepreneurs will eventually die, as will an organization without innovation</a:t>
            </a:r>
          </a:p>
          <a:p>
            <a:r>
              <a:rPr lang="en-CA" altLang="en-US" smtClean="0"/>
              <a:t>Development of a culture based on excellence, leadership and success (Jack Welch, Japanese firms)</a:t>
            </a:r>
          </a:p>
          <a:p>
            <a:r>
              <a:rPr lang="en-CA" altLang="en-US" smtClean="0"/>
              <a:t>Internal stimulation beyond the stage where “other people” are insecure</a:t>
            </a:r>
          </a:p>
          <a:p>
            <a:endParaRPr lang="en-CA" altLang="en-US" smtClean="0"/>
          </a:p>
          <a:p>
            <a:endParaRPr lang="en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CA" altLang="en-US" sz="3600" b="1" smtClean="0"/>
              <a:t>Conclusion </a:t>
            </a:r>
          </a:p>
        </p:txBody>
      </p:sp>
      <p:sp>
        <p:nvSpPr>
          <p:cNvPr id="30723" name="Espace réservé du contenu 2"/>
          <p:cNvSpPr>
            <a:spLocks noGrp="1"/>
          </p:cNvSpPr>
          <p:nvPr>
            <p:ph idx="1"/>
          </p:nvPr>
        </p:nvSpPr>
        <p:spPr>
          <a:xfrm>
            <a:off x="838200" y="914400"/>
            <a:ext cx="8305800" cy="5562600"/>
          </a:xfrm>
        </p:spPr>
        <p:txBody>
          <a:bodyPr/>
          <a:lstStyle/>
          <a:p>
            <a:r>
              <a:rPr lang="en-CA" altLang="en-US" smtClean="0"/>
              <a:t>Intrapreneurship leads to innovative practices that catapult the organization into a leadership position in its sector </a:t>
            </a:r>
          </a:p>
          <a:p>
            <a:endParaRPr lang="en-CA" altLang="en-US" smtClean="0"/>
          </a:p>
          <a:p>
            <a:r>
              <a:rPr lang="en-CA" altLang="en-US" smtClean="0"/>
              <a:t>Intrapreneurship involves risk and requires above-average levels of effort and skill, but it brings a great deal of satisfaction to the people who practise it</a:t>
            </a:r>
          </a:p>
        </p:txBody>
      </p:sp>
      <p:sp>
        <p:nvSpPr>
          <p:cNvPr id="4" name="Flèche droite 3"/>
          <p:cNvSpPr/>
          <p:nvPr/>
        </p:nvSpPr>
        <p:spPr>
          <a:xfrm>
            <a:off x="838200" y="5181600"/>
            <a:ext cx="8305800" cy="1905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2800" b="1">
                <a:solidFill>
                  <a:schemeClr val="tx1"/>
                </a:solidFill>
              </a:rPr>
              <a:t>Intrapreneurship is a win-win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4000" b="1" smtClean="0"/>
              <a:t/>
            </a:r>
            <a:br>
              <a:rPr lang="en-CA" altLang="en-US" sz="4000" b="1" smtClean="0"/>
            </a:br>
            <a:r>
              <a:rPr lang="en-CA" altLang="en-US" sz="3600" b="1" smtClean="0"/>
              <a:t>Intrapreneurship is a bridge to innovation</a:t>
            </a:r>
            <a:br>
              <a:rPr lang="en-CA" altLang="en-US" sz="3600" b="1" smtClean="0"/>
            </a:br>
            <a:endParaRPr lang="en-CA" altLang="en-US" sz="3600" b="1" smtClean="0"/>
          </a:p>
        </p:txBody>
      </p:sp>
      <p:pic>
        <p:nvPicPr>
          <p:cNvPr id="31747" name="Espace réservé du contenu 3" descr="pont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447800"/>
            <a:ext cx="8228013" cy="5410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b="1" smtClean="0"/>
              <a:t>What is intrapreneurship?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CA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en-CA" altLang="en-US" sz="2400" smtClean="0"/>
              <a:t>Intrapreneurship is entrepreneurship that takes place within an organization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CA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en-CA" altLang="en-US" sz="2400" b="1" smtClean="0"/>
              <a:t>Entrepreneurship is the contribution of an innovation or added value</a:t>
            </a:r>
          </a:p>
          <a:p>
            <a:pPr eaLnBrk="1" hangingPunct="1">
              <a:lnSpc>
                <a:spcPct val="80000"/>
              </a:lnSpc>
            </a:pPr>
            <a:endParaRPr lang="en-CA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en-CA" altLang="en-US" sz="2400" smtClean="0"/>
              <a:t>Intrapreneurship is similar to entrepreneurship</a:t>
            </a:r>
          </a:p>
          <a:p>
            <a:pPr eaLnBrk="1" hangingPunct="1">
              <a:lnSpc>
                <a:spcPct val="80000"/>
              </a:lnSpc>
            </a:pPr>
            <a:endParaRPr lang="en-CA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en-CA" altLang="en-US" sz="2400" smtClean="0"/>
              <a:t>Intrapreneurial practice is similar to entrepreneurial practice</a:t>
            </a:r>
          </a:p>
          <a:p>
            <a:pPr eaLnBrk="1" hangingPunct="1">
              <a:lnSpc>
                <a:spcPct val="80000"/>
              </a:lnSpc>
            </a:pPr>
            <a:endParaRPr lang="en-CA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en-CA" altLang="en-US" sz="2400" smtClean="0"/>
              <a:t>Intrapreneurship is a miniature version of entrepreneurship: same flavour, same substance, similar activities but less risky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3"/>
          <p:cNvSpPr>
            <a:spLocks noGrp="1"/>
          </p:cNvSpPr>
          <p:nvPr>
            <p:ph type="title"/>
          </p:nvPr>
        </p:nvSpPr>
        <p:spPr>
          <a:xfrm>
            <a:off x="762000" y="0"/>
            <a:ext cx="8153400" cy="2133600"/>
          </a:xfrm>
        </p:spPr>
        <p:txBody>
          <a:bodyPr/>
          <a:lstStyle/>
          <a:p>
            <a:r>
              <a:rPr lang="fr-CA" altLang="en-US" b="1" smtClean="0"/>
              <a:t>Intrapreneurship</a:t>
            </a:r>
            <a:br>
              <a:rPr lang="fr-CA" altLang="en-US" b="1" smtClean="0"/>
            </a:br>
            <a:r>
              <a:rPr lang="fr-CA" altLang="en-US" b="1" smtClean="0"/>
              <a:t>Innovation in Organizations</a:t>
            </a:r>
            <a:br>
              <a:rPr lang="fr-CA" altLang="en-US" b="1" smtClean="0"/>
            </a:br>
            <a:r>
              <a:rPr lang="fr-CA" altLang="en-US" b="1" smtClean="0"/>
              <a:t>The Light</a:t>
            </a:r>
          </a:p>
        </p:txBody>
      </p:sp>
      <p:pic>
        <p:nvPicPr>
          <p:cNvPr id="32771" name="Espace réservé du contenu 7" descr="1253788_solitary_bulb[1]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08550" y="2286000"/>
            <a:ext cx="4235450" cy="4343400"/>
          </a:xfrm>
        </p:spPr>
      </p:pic>
      <p:sp>
        <p:nvSpPr>
          <p:cNvPr id="32772" name="Espace réservé du contenu 4"/>
          <p:cNvSpPr>
            <a:spLocks noGrp="1"/>
          </p:cNvSpPr>
          <p:nvPr>
            <p:ph sz="half" idx="1"/>
          </p:nvPr>
        </p:nvSpPr>
        <p:spPr>
          <a:xfrm>
            <a:off x="323850" y="1600200"/>
            <a:ext cx="4319588" cy="4530725"/>
          </a:xfrm>
        </p:spPr>
        <p:txBody>
          <a:bodyPr/>
          <a:lstStyle/>
          <a:p>
            <a:endParaRPr lang="fr-CA" altLang="en-US" smtClean="0"/>
          </a:p>
          <a:p>
            <a:endParaRPr lang="fr-CA" altLang="en-US" smtClean="0"/>
          </a:p>
          <a:p>
            <a:r>
              <a:rPr lang="fr-CA" altLang="en-US" sz="4800" smtClean="0"/>
              <a:t>Thanks</a:t>
            </a:r>
          </a:p>
          <a:p>
            <a:endParaRPr lang="fr-CA" altLang="en-US" sz="4800" smtClean="0"/>
          </a:p>
          <a:p>
            <a:r>
              <a:rPr lang="fr-CA" altLang="en-US" sz="4800" smtClean="0"/>
              <a:t>Questions?</a:t>
            </a:r>
          </a:p>
          <a:p>
            <a:endParaRPr lang="fr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3600" b="1" smtClean="0"/>
              <a:t>What are intrapreneurs?</a:t>
            </a: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5257800"/>
          </a:xfrm>
        </p:spPr>
        <p:txBody>
          <a:bodyPr/>
          <a:lstStyle/>
          <a:p>
            <a:r>
              <a:rPr lang="en-CA" altLang="en-US" smtClean="0"/>
              <a:t>People who are dedicated to what they do</a:t>
            </a:r>
          </a:p>
          <a:p>
            <a:r>
              <a:rPr lang="en-CA" altLang="en-US" smtClean="0"/>
              <a:t>People who do not like routine</a:t>
            </a:r>
          </a:p>
          <a:p>
            <a:r>
              <a:rPr lang="en-CA" altLang="en-US" smtClean="0"/>
              <a:t>Results-oriented</a:t>
            </a:r>
          </a:p>
          <a:p>
            <a:r>
              <a:rPr lang="en-CA" altLang="en-US" smtClean="0"/>
              <a:t>Focus on novelty and innovation</a:t>
            </a:r>
          </a:p>
          <a:p>
            <a:r>
              <a:rPr lang="en-CA" altLang="en-US" smtClean="0"/>
              <a:t>People who regard boundaries differently from other people</a:t>
            </a:r>
          </a:p>
          <a:p>
            <a:r>
              <a:rPr lang="en-CA" altLang="en-US" smtClean="0"/>
              <a:t>Agents of change</a:t>
            </a:r>
          </a:p>
          <a:p>
            <a:endParaRPr lang="en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b="1" smtClean="0"/>
              <a:t>Characteristics of intrapreneurs (1)</a:t>
            </a:r>
          </a:p>
        </p:txBody>
      </p:sp>
      <p:sp>
        <p:nvSpPr>
          <p:cNvPr id="7171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CA" altLang="en-US" smtClean="0"/>
          </a:p>
          <a:p>
            <a:pPr eaLnBrk="1" hangingPunct="1">
              <a:lnSpc>
                <a:spcPct val="80000"/>
              </a:lnSpc>
            </a:pPr>
            <a:r>
              <a:rPr lang="en-CA" altLang="en-US" sz="3200" smtClean="0"/>
              <a:t>Committed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3200" smtClean="0"/>
              <a:t>Motivated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3200" smtClean="0"/>
              <a:t>Flexible/ adaptable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3200" smtClean="0"/>
              <a:t>Creative/resource-ful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3200" smtClean="0"/>
              <a:t>Willing to learn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3200" smtClean="0"/>
              <a:t>Innovative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3200" smtClean="0"/>
              <a:t>Visionist</a:t>
            </a:r>
          </a:p>
          <a:p>
            <a:pPr>
              <a:buFont typeface="Wingdings" pitchFamily="2" charset="2"/>
              <a:buNone/>
            </a:pPr>
            <a:endParaRPr lang="en-CA" altLang="en-US" smtClean="0"/>
          </a:p>
        </p:txBody>
      </p:sp>
      <p:pic>
        <p:nvPicPr>
          <p:cNvPr id="717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071688"/>
            <a:ext cx="3328988" cy="38576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b="1" smtClean="0"/>
              <a:t>Characteristics of intrapreneurs (2)</a:t>
            </a:r>
          </a:p>
        </p:txBody>
      </p:sp>
      <p:sp>
        <p:nvSpPr>
          <p:cNvPr id="8195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CA" altLang="en-US" smtClean="0">
                <a:cs typeface="Arial" charset="0"/>
              </a:rPr>
              <a:t>☺	</a:t>
            </a:r>
            <a:r>
              <a:rPr lang="en-CA" altLang="en-US" smtClean="0"/>
              <a:t>Sensitive to environments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CA" altLang="en-US" smtClean="0"/>
              <a:t>	</a:t>
            </a:r>
            <a:r>
              <a:rPr lang="en-CA" altLang="en-US" smtClean="0">
                <a:cs typeface="Arial" charset="0"/>
              </a:rPr>
              <a:t>☻	</a:t>
            </a:r>
            <a:r>
              <a:rPr lang="en-CA" altLang="en-US" smtClean="0"/>
              <a:t>Want to do more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mtClean="0"/>
              <a:t>High standards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mtClean="0"/>
              <a:t>Able to live with risk and ambiguity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mtClean="0"/>
              <a:t>Able to manage risk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mtClean="0"/>
              <a:t>Balanced relations system (information/support)</a:t>
            </a:r>
          </a:p>
          <a:p>
            <a:pPr eaLnBrk="1" hangingPunct="1">
              <a:lnSpc>
                <a:spcPct val="80000"/>
              </a:lnSpc>
            </a:pPr>
            <a:endParaRPr lang="en-CA" altLang="en-US" smtClean="0"/>
          </a:p>
          <a:p>
            <a:endParaRPr lang="en-CA" altLang="en-US" smtClean="0"/>
          </a:p>
        </p:txBody>
      </p:sp>
      <p:pic>
        <p:nvPicPr>
          <p:cNvPr id="819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785938"/>
            <a:ext cx="3686175" cy="39290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3600" b="1" smtClean="0"/>
              <a:t>Differences between entrepreneurs and intrapreneurs</a:t>
            </a:r>
          </a:p>
        </p:txBody>
      </p:sp>
      <p:sp>
        <p:nvSpPr>
          <p:cNvPr id="9219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CA" altLang="en-US" smtClean="0"/>
              <a:t>Entrepreneur</a:t>
            </a:r>
          </a:p>
        </p:txBody>
      </p:sp>
      <p:sp>
        <p:nvSpPr>
          <p:cNvPr id="9220" name="Espace réservé du conten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CA" altLang="en-US" smtClean="0"/>
              <a:t>Venture creator</a:t>
            </a:r>
          </a:p>
          <a:p>
            <a:r>
              <a:rPr lang="en-CA" altLang="en-US" smtClean="0"/>
              <a:t>Controls resources</a:t>
            </a:r>
          </a:p>
          <a:p>
            <a:r>
              <a:rPr lang="en-CA" altLang="en-US" smtClean="0"/>
              <a:t>Absolute decision-making power</a:t>
            </a:r>
          </a:p>
          <a:p>
            <a:r>
              <a:rPr lang="en-CA" altLang="en-US" smtClean="0"/>
              <a:t>Knows all the firm’s operations</a:t>
            </a:r>
          </a:p>
        </p:txBody>
      </p:sp>
      <p:sp>
        <p:nvSpPr>
          <p:cNvPr id="9221" name="Espace réservé du texte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fr-CA" altLang="en-US" smtClean="0"/>
              <a:t>Intrapreneur</a:t>
            </a:r>
          </a:p>
        </p:txBody>
      </p:sp>
      <p:sp>
        <p:nvSpPr>
          <p:cNvPr id="9222" name="Espace réservé du contenu 7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84663" cy="4468813"/>
          </a:xfrm>
        </p:spPr>
        <p:txBody>
          <a:bodyPr/>
          <a:lstStyle/>
          <a:p>
            <a:r>
              <a:rPr lang="en-CA" altLang="en-US" smtClean="0"/>
              <a:t>Staff member</a:t>
            </a:r>
          </a:p>
          <a:p>
            <a:r>
              <a:rPr lang="en-CA" altLang="en-US" smtClean="0"/>
              <a:t>Not much control over resources</a:t>
            </a:r>
          </a:p>
          <a:p>
            <a:r>
              <a:rPr lang="en-CA" altLang="en-US" smtClean="0"/>
              <a:t>Not much power</a:t>
            </a:r>
          </a:p>
          <a:p>
            <a:r>
              <a:rPr lang="en-CA" altLang="en-US" smtClean="0"/>
              <a:t>Knows the activities in his or her sector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b="1" smtClean="0"/>
              <a:t>Intrapreneurial Practice</a:t>
            </a:r>
          </a:p>
        </p:txBody>
      </p:sp>
      <p:sp>
        <p:nvSpPr>
          <p:cNvPr id="10243" name="Espace réservé du contenu 4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fr-CA" altLang="en-US" smtClean="0"/>
          </a:p>
          <a:p>
            <a:pPr>
              <a:buFont typeface="Wingdings" pitchFamily="2" charset="2"/>
              <a:buNone/>
            </a:pPr>
            <a:endParaRPr lang="fr-CA" altLang="en-US" smtClean="0"/>
          </a:p>
          <a:p>
            <a:pPr>
              <a:buFont typeface="Wingdings" pitchFamily="2" charset="2"/>
              <a:buNone/>
            </a:pPr>
            <a:r>
              <a:rPr lang="fr-CA" altLang="en-US" smtClean="0"/>
              <a:t>      </a:t>
            </a:r>
          </a:p>
          <a:p>
            <a:pPr>
              <a:buFont typeface="Wingdings" pitchFamily="2" charset="2"/>
              <a:buNone/>
            </a:pPr>
            <a:endParaRPr lang="fr-CA" altLang="en-US" smtClean="0"/>
          </a:p>
          <a:p>
            <a:pPr>
              <a:buFont typeface="Wingdings" pitchFamily="2" charset="2"/>
              <a:buNone/>
            </a:pPr>
            <a:r>
              <a:rPr lang="fr-CA" altLang="en-US" smtClean="0"/>
              <a:t>.</a:t>
            </a:r>
          </a:p>
        </p:txBody>
      </p:sp>
      <p:sp>
        <p:nvSpPr>
          <p:cNvPr id="10244" name="Organigramme : Bande perforée 5"/>
          <p:cNvSpPr>
            <a:spLocks noChangeArrowheads="1"/>
          </p:cNvSpPr>
          <p:nvPr/>
        </p:nvSpPr>
        <p:spPr bwMode="auto">
          <a:xfrm>
            <a:off x="285750" y="2928938"/>
            <a:ext cx="3571875" cy="1428750"/>
          </a:xfrm>
          <a:prstGeom prst="flowChartPunchedTap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altLang="en-US" sz="2000" b="1"/>
              <a:t>Development of something new</a:t>
            </a:r>
          </a:p>
        </p:txBody>
      </p:sp>
      <p:sp>
        <p:nvSpPr>
          <p:cNvPr id="10245" name="Étiquette 6"/>
          <p:cNvSpPr>
            <a:spLocks noChangeArrowheads="1"/>
          </p:cNvSpPr>
          <p:nvPr/>
        </p:nvSpPr>
        <p:spPr bwMode="auto">
          <a:xfrm>
            <a:off x="4572000" y="1714500"/>
            <a:ext cx="4286250" cy="1285875"/>
          </a:xfrm>
          <a:prstGeom prst="plaque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altLang="en-US" sz="2400" b="1"/>
              <a:t>Observation of needs</a:t>
            </a:r>
          </a:p>
        </p:txBody>
      </p:sp>
      <p:sp>
        <p:nvSpPr>
          <p:cNvPr id="10246" name="Bulle ronde 7"/>
          <p:cNvSpPr>
            <a:spLocks noChangeArrowheads="1"/>
          </p:cNvSpPr>
          <p:nvPr/>
        </p:nvSpPr>
        <p:spPr bwMode="auto">
          <a:xfrm>
            <a:off x="4214813" y="3357563"/>
            <a:ext cx="4929187" cy="1357312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altLang="en-US" sz="2400" b="1"/>
              <a:t>Reflexive listening</a:t>
            </a:r>
          </a:p>
          <a:p>
            <a:pPr eaLnBrk="1" hangingPunct="1"/>
            <a:r>
              <a:rPr lang="en-CA" altLang="en-US" sz="2400" b="1"/>
              <a:t>Opportunity</a:t>
            </a:r>
          </a:p>
        </p:txBody>
      </p:sp>
      <p:sp>
        <p:nvSpPr>
          <p:cNvPr id="10247" name="Pentagone 8"/>
          <p:cNvSpPr>
            <a:spLocks noChangeArrowheads="1"/>
          </p:cNvSpPr>
          <p:nvPr/>
        </p:nvSpPr>
        <p:spPr bwMode="auto">
          <a:xfrm>
            <a:off x="1357313" y="5143500"/>
            <a:ext cx="6286500" cy="1214438"/>
          </a:xfrm>
          <a:prstGeom prst="homePlate">
            <a:avLst>
              <a:gd name="adj" fmla="val 49991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altLang="en-US" sz="2800" b="1"/>
              <a:t>Ongoing progress</a:t>
            </a:r>
          </a:p>
        </p:txBody>
      </p:sp>
      <p:sp>
        <p:nvSpPr>
          <p:cNvPr id="10248" name="Double flèche horizontale 9"/>
          <p:cNvSpPr>
            <a:spLocks noChangeArrowheads="1"/>
          </p:cNvSpPr>
          <p:nvPr/>
        </p:nvSpPr>
        <p:spPr bwMode="auto">
          <a:xfrm rot="-1684278">
            <a:off x="3505200" y="2378075"/>
            <a:ext cx="1071563" cy="28575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9" name="Double flèche horizontale 10"/>
          <p:cNvSpPr>
            <a:spLocks noChangeArrowheads="1"/>
          </p:cNvSpPr>
          <p:nvPr/>
        </p:nvSpPr>
        <p:spPr bwMode="auto">
          <a:xfrm rot="1380414">
            <a:off x="3940175" y="3287713"/>
            <a:ext cx="785813" cy="214312"/>
          </a:xfrm>
          <a:prstGeom prst="leftRightArrow">
            <a:avLst>
              <a:gd name="adj1" fmla="val 50000"/>
              <a:gd name="adj2" fmla="val 4999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0" name="Double flèche verticale 11"/>
          <p:cNvSpPr>
            <a:spLocks noChangeArrowheads="1"/>
          </p:cNvSpPr>
          <p:nvPr/>
        </p:nvSpPr>
        <p:spPr bwMode="auto">
          <a:xfrm>
            <a:off x="8286750" y="3143250"/>
            <a:ext cx="214313" cy="357188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1" name="Double flèche verticale 12"/>
          <p:cNvSpPr>
            <a:spLocks noChangeArrowheads="1"/>
          </p:cNvSpPr>
          <p:nvPr/>
        </p:nvSpPr>
        <p:spPr bwMode="auto">
          <a:xfrm>
            <a:off x="7143750" y="4786313"/>
            <a:ext cx="214313" cy="357187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2" name="Double flèche verticale 13"/>
          <p:cNvSpPr>
            <a:spLocks noChangeArrowheads="1"/>
          </p:cNvSpPr>
          <p:nvPr/>
        </p:nvSpPr>
        <p:spPr bwMode="auto">
          <a:xfrm>
            <a:off x="4857750" y="4643438"/>
            <a:ext cx="214313" cy="357187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74638"/>
            <a:ext cx="6948488" cy="1154112"/>
          </a:xfrm>
        </p:spPr>
        <p:txBody>
          <a:bodyPr anchor="t"/>
          <a:lstStyle/>
          <a:p>
            <a:pPr eaLnBrk="1" hangingPunct="1"/>
            <a:r>
              <a:rPr lang="en-CA" altLang="en-US" sz="3600" b="1" smtClean="0"/>
              <a:t>What does intrapreneurial activity involve?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428750"/>
            <a:ext cx="8501062" cy="5572125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fr-FR" altLang="en-US" smtClean="0"/>
              <a:t>¤	</a:t>
            </a:r>
            <a:r>
              <a:rPr lang="en-CA" altLang="en-US" smtClean="0"/>
              <a:t>Presence of a need</a:t>
            </a:r>
          </a:p>
          <a:p>
            <a:pPr lvl="1" eaLnBrk="1" hangingPunct="1">
              <a:buFontTx/>
              <a:buNone/>
            </a:pPr>
            <a:r>
              <a:rPr lang="en-CA" altLang="en-US" smtClean="0"/>
              <a:t>¤	Opportunity detection and creation</a:t>
            </a:r>
          </a:p>
          <a:p>
            <a:pPr lvl="1" eaLnBrk="1" hangingPunct="1">
              <a:buFontTx/>
              <a:buNone/>
            </a:pPr>
            <a:r>
              <a:rPr lang="en-CA" altLang="en-US" smtClean="0"/>
              <a:t>¤	Design and development of innovative projects</a:t>
            </a:r>
          </a:p>
          <a:p>
            <a:pPr lvl="1" eaLnBrk="1" hangingPunct="1">
              <a:buFontTx/>
              <a:buNone/>
            </a:pPr>
            <a:r>
              <a:rPr lang="en-CA" altLang="en-US" smtClean="0"/>
              <a:t>¤	Risk management</a:t>
            </a:r>
          </a:p>
          <a:p>
            <a:pPr lvl="1" eaLnBrk="1" hangingPunct="1">
              <a:buFontTx/>
              <a:buNone/>
            </a:pPr>
            <a:r>
              <a:rPr lang="en-CA" altLang="en-US" smtClean="0"/>
              <a:t>¤	Resource use</a:t>
            </a:r>
          </a:p>
          <a:p>
            <a:pPr lvl="1" eaLnBrk="1" hangingPunct="1">
              <a:buFontTx/>
              <a:buNone/>
            </a:pPr>
            <a:r>
              <a:rPr lang="en-CA" altLang="en-US" smtClean="0"/>
              <a:t>¤	Political skills</a:t>
            </a:r>
          </a:p>
          <a:p>
            <a:pPr lvl="1" eaLnBrk="1" hangingPunct="1">
              <a:buFontTx/>
              <a:buNone/>
            </a:pPr>
            <a:r>
              <a:rPr lang="en-CA" altLang="en-US" smtClean="0"/>
              <a:t>¤	Support system, usually informal</a:t>
            </a:r>
          </a:p>
          <a:p>
            <a:pPr lvl="1" eaLnBrk="1" hangingPunct="1">
              <a:buFontTx/>
              <a:buNone/>
            </a:pPr>
            <a:r>
              <a:rPr lang="en-CA" altLang="en-US" smtClean="0"/>
              <a:t>¤	Innovative activities</a:t>
            </a:r>
          </a:p>
          <a:p>
            <a:pPr lvl="1" eaLnBrk="1" hangingPunct="1">
              <a:buFontTx/>
              <a:buNone/>
            </a:pPr>
            <a:r>
              <a:rPr lang="en-CA" altLang="en-US" smtClean="0"/>
              <a:t>¤	Added value</a:t>
            </a:r>
          </a:p>
          <a:p>
            <a:pPr lvl="1" eaLnBrk="1" hangingPunct="1">
              <a:buFontTx/>
              <a:buNone/>
            </a:pPr>
            <a:endParaRPr lang="en-CA" altLang="en-US" smtClean="0"/>
          </a:p>
          <a:p>
            <a:pPr lvl="1" eaLnBrk="1" hangingPunct="1">
              <a:buFontTx/>
              <a:buNone/>
            </a:pPr>
            <a:endParaRPr lang="en-CA" altLang="en-US" smtClean="0"/>
          </a:p>
          <a:p>
            <a:pPr lvl="1" eaLnBrk="1" hangingPunct="1">
              <a:buFontTx/>
              <a:buNone/>
            </a:pPr>
            <a:endParaRPr lang="fr-FR" altLang="en-US" smtClean="0"/>
          </a:p>
          <a:p>
            <a:pPr lvl="1" eaLnBrk="1" hangingPunct="1"/>
            <a:endParaRPr lang="fr-FR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lob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C:\WINDOWS\TEMP\Globe.pot</Template>
  <TotalTime>851</TotalTime>
  <Words>1086</Words>
  <Application>Microsoft Office PowerPoint</Application>
  <PresentationFormat>On-screen Show (4:3)</PresentationFormat>
  <Paragraphs>233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Wingdings</vt:lpstr>
      <vt:lpstr>Times New Roman</vt:lpstr>
      <vt:lpstr>Wingdings 2</vt:lpstr>
      <vt:lpstr>Globe</vt:lpstr>
      <vt:lpstr>Conception personnalisée</vt:lpstr>
      <vt:lpstr>Thinking and Acting Like an Intrapreneur  Dawson College February 6, 2014</vt:lpstr>
      <vt:lpstr>PowerPoint Presentation</vt:lpstr>
      <vt:lpstr>What is intrapreneurship?</vt:lpstr>
      <vt:lpstr>What are intrapreneurs?</vt:lpstr>
      <vt:lpstr>Characteristics of intrapreneurs (1)</vt:lpstr>
      <vt:lpstr>Characteristics of intrapreneurs (2)</vt:lpstr>
      <vt:lpstr>Differences between entrepreneurs and intrapreneurs</vt:lpstr>
      <vt:lpstr>Intrapreneurial Practice</vt:lpstr>
      <vt:lpstr>What does intrapreneurial activity involve?</vt:lpstr>
      <vt:lpstr>Why behave and act like an intrapreneur?</vt:lpstr>
      <vt:lpstr>Intrapreneurs Creative and Action-oriented </vt:lpstr>
      <vt:lpstr>How do intrapreneurs think?</vt:lpstr>
      <vt:lpstr>Five Precepts for Intrapreneurs</vt:lpstr>
      <vt:lpstr>Fighting the Organization’s Immune System</vt:lpstr>
      <vt:lpstr>Overcome the Morphine Effect</vt:lpstr>
      <vt:lpstr>Elements of an Intrapreneurial Activity System</vt:lpstr>
      <vt:lpstr>Intrapreneurial Culture (1) </vt:lpstr>
      <vt:lpstr>Intrapreneurial Culture (2)</vt:lpstr>
      <vt:lpstr>How do intrapreneurs act?</vt:lpstr>
      <vt:lpstr>Managing Intrapreneurial Projects</vt:lpstr>
      <vt:lpstr>Some Characteristics of Intrapreneurs</vt:lpstr>
      <vt:lpstr>Intrapreneuring    G.Pinchot &amp; R. Pellman</vt:lpstr>
      <vt:lpstr>The Intrapreneur’s 10 commandments G. Pinchot</vt:lpstr>
      <vt:lpstr>What to do to prepare for intrapreneurial action</vt:lpstr>
      <vt:lpstr>What can be done to improve the probability of intrapreneurial success?</vt:lpstr>
      <vt:lpstr>Intrapreneurship and Mentors</vt:lpstr>
      <vt:lpstr>What impacts do intrapreneurial activities have on organizations?</vt:lpstr>
      <vt:lpstr>Conclusion </vt:lpstr>
      <vt:lpstr> Intrapreneurship is a bridge to innovation </vt:lpstr>
      <vt:lpstr>Intrapreneurship Innovation in Organizations The Light</vt:lpstr>
    </vt:vector>
  </TitlesOfParts>
  <Company>Géo Alliance International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Jean-Pierre Rodrigue</dc:creator>
  <cp:lastModifiedBy>Patrick J. Kidd</cp:lastModifiedBy>
  <cp:revision>69</cp:revision>
  <dcterms:created xsi:type="dcterms:W3CDTF">2004-03-11T20:04:21Z</dcterms:created>
  <dcterms:modified xsi:type="dcterms:W3CDTF">2014-02-01T04:18:38Z</dcterms:modified>
</cp:coreProperties>
</file>